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5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696" r:id="rId3"/>
    <p:sldMasterId id="2147483714" r:id="rId4"/>
    <p:sldMasterId id="2147483732" r:id="rId5"/>
    <p:sldMasterId id="2147483750" r:id="rId6"/>
  </p:sldMasterIdLst>
  <p:notesMasterIdLst>
    <p:notesMasterId r:id="rId94"/>
  </p:notesMasterIdLst>
  <p:sldIdLst>
    <p:sldId id="256" r:id="rId7"/>
    <p:sldId id="262" r:id="rId8"/>
    <p:sldId id="263" r:id="rId9"/>
    <p:sldId id="382" r:id="rId10"/>
    <p:sldId id="265" r:id="rId11"/>
    <p:sldId id="264" r:id="rId12"/>
    <p:sldId id="266" r:id="rId13"/>
    <p:sldId id="448" r:id="rId14"/>
    <p:sldId id="449" r:id="rId15"/>
    <p:sldId id="430" r:id="rId16"/>
    <p:sldId id="431" r:id="rId17"/>
    <p:sldId id="432" r:id="rId18"/>
    <p:sldId id="314" r:id="rId19"/>
    <p:sldId id="277" r:id="rId20"/>
    <p:sldId id="276" r:id="rId21"/>
    <p:sldId id="447" r:id="rId22"/>
    <p:sldId id="434" r:id="rId23"/>
    <p:sldId id="435" r:id="rId24"/>
    <p:sldId id="436" r:id="rId25"/>
    <p:sldId id="328" r:id="rId26"/>
    <p:sldId id="261" r:id="rId27"/>
    <p:sldId id="270" r:id="rId28"/>
    <p:sldId id="383" r:id="rId29"/>
    <p:sldId id="384" r:id="rId30"/>
    <p:sldId id="385" r:id="rId31"/>
    <p:sldId id="433" r:id="rId32"/>
    <p:sldId id="340" r:id="rId33"/>
    <p:sldId id="341" r:id="rId34"/>
    <p:sldId id="427" r:id="rId35"/>
    <p:sldId id="428" r:id="rId36"/>
    <p:sldId id="271" r:id="rId37"/>
    <p:sldId id="378" r:id="rId38"/>
    <p:sldId id="389" r:id="rId39"/>
    <p:sldId id="390" r:id="rId40"/>
    <p:sldId id="391" r:id="rId41"/>
    <p:sldId id="392" r:id="rId42"/>
    <p:sldId id="393" r:id="rId43"/>
    <p:sldId id="394" r:id="rId44"/>
    <p:sldId id="395" r:id="rId45"/>
    <p:sldId id="396" r:id="rId46"/>
    <p:sldId id="397" r:id="rId47"/>
    <p:sldId id="398" r:id="rId48"/>
    <p:sldId id="399" r:id="rId49"/>
    <p:sldId id="400" r:id="rId50"/>
    <p:sldId id="450" r:id="rId51"/>
    <p:sldId id="374" r:id="rId52"/>
    <p:sldId id="442" r:id="rId53"/>
    <p:sldId id="443" r:id="rId54"/>
    <p:sldId id="444" r:id="rId55"/>
    <p:sldId id="445" r:id="rId56"/>
    <p:sldId id="446" r:id="rId57"/>
    <p:sldId id="437" r:id="rId58"/>
    <p:sldId id="426" r:id="rId59"/>
    <p:sldId id="401" r:id="rId60"/>
    <p:sldId id="402" r:id="rId61"/>
    <p:sldId id="403" r:id="rId62"/>
    <p:sldId id="386" r:id="rId63"/>
    <p:sldId id="429" r:id="rId64"/>
    <p:sldId id="373" r:id="rId65"/>
    <p:sldId id="376" r:id="rId66"/>
    <p:sldId id="404" r:id="rId67"/>
    <p:sldId id="405" r:id="rId68"/>
    <p:sldId id="406" r:id="rId69"/>
    <p:sldId id="407" r:id="rId70"/>
    <p:sldId id="408" r:id="rId71"/>
    <p:sldId id="409" r:id="rId72"/>
    <p:sldId id="410" r:id="rId73"/>
    <p:sldId id="411" r:id="rId74"/>
    <p:sldId id="412" r:id="rId75"/>
    <p:sldId id="413" r:id="rId76"/>
    <p:sldId id="414" r:id="rId77"/>
    <p:sldId id="415" r:id="rId78"/>
    <p:sldId id="416" r:id="rId79"/>
    <p:sldId id="417" r:id="rId80"/>
    <p:sldId id="451" r:id="rId81"/>
    <p:sldId id="452" r:id="rId82"/>
    <p:sldId id="438" r:id="rId83"/>
    <p:sldId id="439" r:id="rId84"/>
    <p:sldId id="440" r:id="rId85"/>
    <p:sldId id="441" r:id="rId86"/>
    <p:sldId id="342" r:id="rId87"/>
    <p:sldId id="343" r:id="rId88"/>
    <p:sldId id="344" r:id="rId89"/>
    <p:sldId id="387" r:id="rId90"/>
    <p:sldId id="388" r:id="rId91"/>
    <p:sldId id="418" r:id="rId92"/>
    <p:sldId id="453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/Angenda" id="{76D6046B-D150-451F-87D2-482E676398B4}">
          <p14:sldIdLst>
            <p14:sldId id="256"/>
            <p14:sldId id="262"/>
          </p14:sldIdLst>
        </p14:section>
        <p14:section name="Introduction" id="{9B49AF41-1C4E-40E3-BFA5-6A4FACDE04FE}">
          <p14:sldIdLst>
            <p14:sldId id="263"/>
          </p14:sldIdLst>
        </p14:section>
        <p14:section name="Motivation" id="{72A22D34-0D97-476C-9AFC-F519F7A1942F}">
          <p14:sldIdLst>
            <p14:sldId id="382"/>
            <p14:sldId id="265"/>
            <p14:sldId id="264"/>
            <p14:sldId id="266"/>
            <p14:sldId id="448"/>
          </p14:sldIdLst>
        </p14:section>
        <p14:section name="Design Approach" id="{2793174F-974E-4182-ADAB-0F8E12E64552}">
          <p14:sldIdLst>
            <p14:sldId id="449"/>
          </p14:sldIdLst>
        </p14:section>
        <p14:section name="Budget" id="{509844D8-6DEF-47F2-B408-665832A1E0E3}">
          <p14:sldIdLst>
            <p14:sldId id="430"/>
            <p14:sldId id="431"/>
            <p14:sldId id="432"/>
          </p14:sldIdLst>
        </p14:section>
        <p14:section name="Design" id="{469F1377-38AB-4B9C-9F1F-68C5796EAF33}">
          <p14:sldIdLst>
            <p14:sldId id="314"/>
            <p14:sldId id="277"/>
            <p14:sldId id="276"/>
            <p14:sldId id="447"/>
            <p14:sldId id="434"/>
            <p14:sldId id="435"/>
            <p14:sldId id="436"/>
            <p14:sldId id="328"/>
            <p14:sldId id="261"/>
            <p14:sldId id="270"/>
            <p14:sldId id="383"/>
            <p14:sldId id="384"/>
            <p14:sldId id="385"/>
            <p14:sldId id="433"/>
            <p14:sldId id="340"/>
            <p14:sldId id="341"/>
            <p14:sldId id="427"/>
            <p14:sldId id="428"/>
            <p14:sldId id="271"/>
            <p14:sldId id="37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50"/>
            <p14:sldId id="374"/>
            <p14:sldId id="442"/>
            <p14:sldId id="443"/>
            <p14:sldId id="444"/>
            <p14:sldId id="445"/>
            <p14:sldId id="446"/>
            <p14:sldId id="437"/>
            <p14:sldId id="426"/>
          </p14:sldIdLst>
        </p14:section>
        <p14:section name="FMEA" id="{4FDCAB87-F2A8-4383-88F4-8E70D281F673}">
          <p14:sldIdLst>
            <p14:sldId id="401"/>
            <p14:sldId id="402"/>
            <p14:sldId id="403"/>
          </p14:sldIdLst>
        </p14:section>
        <p14:section name="Conclusion" id="{8D0EB9DF-449E-464E-B0A6-3B16FE21ECDF}">
          <p14:sldIdLst>
            <p14:sldId id="386"/>
            <p14:sldId id="429"/>
            <p14:sldId id="373"/>
          </p14:sldIdLst>
        </p14:section>
        <p14:section name="Individual" id="{C08723E0-6AD8-4255-BFA3-8DF72EBE7D79}">
          <p14:sldIdLst>
            <p14:sldId id="376"/>
          </p14:sldIdLst>
        </p14:section>
        <p14:section name="Ben S" id="{193AAFBB-5398-48AB-8016-8CDC6D085DC4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</p14:sldIdLst>
        </p14:section>
        <p14:section name="Justin S" id="{D4828C9F-B266-4C0B-83FD-231879A20B9A}">
          <p14:sldIdLst>
            <p14:sldId id="451"/>
            <p14:sldId id="452"/>
          </p14:sldIdLst>
        </p14:section>
        <p14:section name="Tim K" id="{C9015594-48A0-42DF-9018-D777077A0A73}">
          <p14:sldIdLst/>
        </p14:section>
        <p14:section name="Nick J" id="{E9E77514-9727-473F-93BC-713D88FD754B}">
          <p14:sldIdLst>
            <p14:sldId id="438"/>
            <p14:sldId id="439"/>
            <p14:sldId id="440"/>
            <p14:sldId id="441"/>
          </p14:sldIdLst>
        </p14:section>
        <p14:section name="Ethan A" id="{C519B11C-221A-47EC-B599-C54B1AE6EA1A}">
          <p14:sldIdLst/>
        </p14:section>
        <p14:section name="Brian H" id="{07C2719F-9C38-46B2-814F-02AB00BB64CA}">
          <p14:sldIdLst/>
        </p14:section>
        <p14:section name="Jacob G" id="{9FCB833C-A48A-4A3B-B9AF-FC0F30A55687}">
          <p14:sldIdLst>
            <p14:sldId id="342"/>
            <p14:sldId id="343"/>
            <p14:sldId id="344"/>
          </p14:sldIdLst>
        </p14:section>
        <p14:section name="Nick S" id="{D316CCD6-8444-4DB3-A12C-5C0D3FB2103C}">
          <p14:sldIdLst>
            <p14:sldId id="387"/>
            <p14:sldId id="388"/>
          </p14:sldIdLst>
        </p14:section>
        <p14:section name="Charlie D" id="{CC901367-6988-4E50-B02C-D944B6458D4C}">
          <p14:sldIdLst/>
        </p14:section>
        <p14:section name="End" id="{56ACC2D4-EC57-4036-9ED9-43D093A644D6}">
          <p14:sldIdLst>
            <p14:sldId id="418"/>
            <p14:sldId id="453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-462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76" Type="http://schemas.openxmlformats.org/officeDocument/2006/relationships/slide" Target="slides/slide70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97" Type="http://schemas.openxmlformats.org/officeDocument/2006/relationships/theme" Target="theme/theme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87" Type="http://schemas.openxmlformats.org/officeDocument/2006/relationships/slide" Target="slides/slide8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90" Type="http://schemas.openxmlformats.org/officeDocument/2006/relationships/slide" Target="slides/slide84.xml"/><Relationship Id="rId95" Type="http://schemas.openxmlformats.org/officeDocument/2006/relationships/presProps" Target="presProp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slide" Target="slides/slide87.xml"/><Relationship Id="rId9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slide" Target="slides/slide85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C140BA-0231-455E-9316-1D73A33F1CEF}" type="datetimeFigureOut">
              <a:rPr lang="en-US" smtClean="0"/>
              <a:t>12/16/2015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6BDF5-4FA6-46A2-80D2-372E71923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27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NASA</a:t>
            </a:r>
            <a:r>
              <a:rPr lang="en-US" baseline="0" dirty="0" smtClean="0"/>
              <a:t> CubeSat Launch Initiative - </a:t>
            </a:r>
            <a:r>
              <a:rPr lang="en-US" dirty="0" smtClean="0"/>
              <a:t>http://www.nasa.gov/pdf/627972main_LSP-REQ-317_01A.pdf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669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49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B9CF47-F9D0-412C-90BB-555018D47F3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05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40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051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Depolarization ice </a:t>
            </a:r>
            <a:r>
              <a:rPr lang="en-US" smtClean="0"/>
              <a:t>and rain International </a:t>
            </a:r>
            <a:r>
              <a:rPr lang="en-US" dirty="0" smtClean="0"/>
              <a:t>Radio Consultative Committee (CCIR)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566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Equivalent Isometric Radiated Power</a:t>
            </a:r>
            <a:r>
              <a:rPr lang="en-US" baseline="0" dirty="0" smtClean="0"/>
              <a:t> minus propagation losses</a:t>
            </a:r>
          </a:p>
          <a:p>
            <a:r>
              <a:rPr lang="en-US" baseline="0" dirty="0" smtClean="0"/>
              <a:t>GA gain ground antenna 30 dB</a:t>
            </a:r>
          </a:p>
          <a:p>
            <a:r>
              <a:rPr lang="en-US" dirty="0" err="1" smtClean="0"/>
              <a:t>Ebno</a:t>
            </a:r>
            <a:r>
              <a:rPr lang="en-US" baseline="0" dirty="0" smtClean="0"/>
              <a:t> = </a:t>
            </a:r>
            <a:r>
              <a:rPr lang="en-US" dirty="0" smtClean="0"/>
              <a:t>energy per bit divided by the noise spectral density</a:t>
            </a:r>
          </a:p>
          <a:p>
            <a:r>
              <a:rPr lang="en-US" baseline="0" dirty="0" smtClean="0"/>
              <a:t>B = bits/sec bitrate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4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Equivalent Isometric Radiated Power</a:t>
            </a:r>
            <a:r>
              <a:rPr lang="en-US" baseline="0" dirty="0" smtClean="0"/>
              <a:t> minus propagation losses</a:t>
            </a:r>
          </a:p>
          <a:p>
            <a:r>
              <a:rPr lang="en-US" baseline="0" dirty="0" smtClean="0"/>
              <a:t>GA gain ground antenna 30 dB</a:t>
            </a:r>
          </a:p>
          <a:p>
            <a:r>
              <a:rPr lang="en-US" dirty="0" err="1" smtClean="0"/>
              <a:t>Ebno</a:t>
            </a:r>
            <a:r>
              <a:rPr lang="en-US" baseline="0" dirty="0" smtClean="0"/>
              <a:t> = </a:t>
            </a:r>
            <a:r>
              <a:rPr lang="en-US" dirty="0" smtClean="0"/>
              <a:t>energy per bit divided by the noise spectral density</a:t>
            </a:r>
          </a:p>
          <a:p>
            <a:r>
              <a:rPr lang="en-US" baseline="0" dirty="0" smtClean="0"/>
              <a:t>B = bits/sec bitrate</a:t>
            </a:r>
          </a:p>
          <a:p>
            <a:r>
              <a:rPr lang="en-US" baseline="0" dirty="0" err="1" smtClean="0"/>
              <a:t>Erfc</a:t>
            </a:r>
            <a:r>
              <a:rPr lang="en-US" baseline="0" dirty="0" smtClean="0"/>
              <a:t> = complimentary error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8149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TRL – Technology readiness</a:t>
            </a:r>
            <a:r>
              <a:rPr lang="en-US" baseline="0" dirty="0" smtClean="0"/>
              <a:t>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1162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81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103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64, Magnets</a:t>
            </a:r>
            <a:r>
              <a:rPr lang="en-US" baseline="0" dirty="0" smtClean="0"/>
              <a:t> are annoying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84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1132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65, Leaving</a:t>
            </a:r>
            <a:r>
              <a:rPr lang="en-US" baseline="0" dirty="0" smtClean="0"/>
              <a:t> for Australia took me out of the loop for the project and I had to spend time catching up with where things were. Keeping things together an organized makes things happen. You don’t design in a vacuum. Ask people and you can find help. One paper from our sponsor allowed me to create a </a:t>
            </a:r>
            <a:r>
              <a:rPr lang="en-US" baseline="0" dirty="0" err="1" smtClean="0"/>
              <a:t>matlab</a:t>
            </a:r>
            <a:r>
              <a:rPr lang="en-US" baseline="0" dirty="0" smtClean="0"/>
              <a:t> simulation to verify our PMACS. Putting something in space makes all of your challenges that much tougher. Orbits, reliability, power; all become really hard when you have zero-margin for failure. I also learned that in space things get hot and cold. I knew that, but never the magnitude of the variation.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85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839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06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06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SLIDE 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B9CF47-F9D0-412C-90BB-555018D47F3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70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21,</a:t>
            </a:r>
            <a:r>
              <a:rPr lang="en-US" baseline="0" dirty="0" smtClean="0"/>
              <a:t> </a:t>
            </a:r>
            <a:r>
              <a:rPr lang="en-US" dirty="0" smtClean="0"/>
              <a:t>PMAC</a:t>
            </a:r>
            <a:r>
              <a:rPr lang="en-US" baseline="0" dirty="0" smtClean="0"/>
              <a:t> systems have been successfully used on the University of Michigan’s RAX </a:t>
            </a:r>
            <a:r>
              <a:rPr lang="en-US" baseline="0" dirty="0" err="1" smtClean="0"/>
              <a:t>Cubesat</a:t>
            </a:r>
            <a:r>
              <a:rPr lang="en-US" baseline="0" dirty="0" smtClean="0"/>
              <a:t> and Colorado’s CSSWE </a:t>
            </a:r>
            <a:r>
              <a:rPr lang="en-US" baseline="0" dirty="0" err="1" smtClean="0"/>
              <a:t>cubesat</a:t>
            </a:r>
            <a:r>
              <a:rPr lang="en-US" baseline="0" dirty="0" smtClean="0"/>
              <a:t> (Colorado Student Space Weather Experiment)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239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B9CF47-F9D0-412C-90BB-555018D47F3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65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Moved this slide due</a:t>
            </a:r>
            <a:r>
              <a:rPr lang="en-US" baseline="0" dirty="0" smtClean="0"/>
              <a:t> referencing STK and orbits before GPS</a:t>
            </a:r>
          </a:p>
          <a:p>
            <a:r>
              <a:rPr lang="en-US" baseline="0" dirty="0" smtClean="0"/>
              <a:t>Orbit </a:t>
            </a:r>
            <a:r>
              <a:rPr lang="en-US" baseline="0" dirty="0" err="1" smtClean="0"/>
              <a:t>uncerinaty</a:t>
            </a:r>
            <a:r>
              <a:rPr lang="en-US" baseline="0" dirty="0" smtClean="0"/>
              <a:t> is based on testing.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</a:t>
            </a:r>
            <a:r>
              <a:rPr lang="en-US" baseline="0" dirty="0" err="1" smtClean="0"/>
              <a:t>intial</a:t>
            </a:r>
            <a:r>
              <a:rPr lang="en-US" baseline="0" dirty="0" smtClean="0"/>
              <a:t> orbit was based on ISS which is shown</a:t>
            </a:r>
          </a:p>
          <a:p>
            <a:r>
              <a:rPr lang="en-US" baseline="0" dirty="0" smtClean="0"/>
              <a:t>However increasing </a:t>
            </a:r>
            <a:r>
              <a:rPr lang="en-US" baseline="0" dirty="0" err="1" smtClean="0"/>
              <a:t>Incliaction</a:t>
            </a:r>
            <a:r>
              <a:rPr lang="en-US" baseline="0" dirty="0" smtClean="0"/>
              <a:t> gives us more Sunlight time as well as more time, however going over 71 degrees moves us more towards a polar orbit, and then will hurt our sunlight but at 71 it will increase</a:t>
            </a:r>
          </a:p>
          <a:p>
            <a:r>
              <a:rPr lang="en-US" baseline="0" dirty="0" smtClean="0"/>
              <a:t>We could go less Inclination but our data time goes down as well as sunlight time will get smaller, though not by much the Access time will become less and less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As for Altitude we get around the same numbers for adding or subtraction 100km if we go over our Access goes down a lot due to limit range of the Antenna, and going lower 310 we are getting out of </a:t>
            </a:r>
            <a:r>
              <a:rPr lang="en-US" baseline="0" dirty="0" err="1" smtClean="0"/>
              <a:t>leo</a:t>
            </a:r>
            <a:r>
              <a:rPr lang="en-US" baseline="0" dirty="0" smtClean="0"/>
              <a:t> as its above (220km) however if more is requested we could do 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878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Predicted assumes 40% weather throughput,</a:t>
            </a:r>
            <a:r>
              <a:rPr lang="en-US" baseline="0" dirty="0" smtClean="0"/>
              <a:t> maximum expected data errors, and 1 MB of other data transferred per day (handshakes, diagnostics, log files)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951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49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137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414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60072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96291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176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311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82883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407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12/16/2015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2298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12/16/2015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54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905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332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3372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404723" cy="700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1"/>
            <a:ext cx="10714995" cy="51607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447338" y="1063625"/>
            <a:ext cx="1514475" cy="3524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643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404723" cy="700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1"/>
            <a:ext cx="10714995" cy="51607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447338" y="1063625"/>
            <a:ext cx="1514475" cy="3524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6665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9223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2411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1501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436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726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0690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1958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4052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4804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61288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059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3280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8557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6567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004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157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6273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404723" cy="700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1"/>
            <a:ext cx="10714995" cy="51607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447338" y="1063625"/>
            <a:ext cx="1514475" cy="3524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0889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4371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4055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390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7177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5433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6759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6749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7433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2542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7811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723112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848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05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007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38864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81988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25168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770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404723" cy="700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1"/>
            <a:ext cx="10714995" cy="51607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447338" y="1063625"/>
            <a:ext cx="1514475" cy="3524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76073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3672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98352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21064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42689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55953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248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12/16/2015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0907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79660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38428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89760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7100890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74108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33547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94211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37583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28199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27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12/16/2015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002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404723" cy="700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1"/>
            <a:ext cx="10714995" cy="51607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447338" y="1063625"/>
            <a:ext cx="1514475" cy="3524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83837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33862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47208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09819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60540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19750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25770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69053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61069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501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12/16/2015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3188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4437808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4221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34976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89327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52800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60145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30747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404723" cy="700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1"/>
            <a:ext cx="10714995" cy="51607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447338" y="1063625"/>
            <a:ext cx="1514475" cy="3524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08673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37050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168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0944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20984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72675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42989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00747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88478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79415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73254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5471960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4873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24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7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image" Target="../media/image7.png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image" Target="../media/image7.png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24" Type="http://schemas.openxmlformats.org/officeDocument/2006/relationships/image" Target="../media/image7.png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image" Target="../media/image5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71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24" Type="http://schemas.openxmlformats.org/officeDocument/2006/relationships/image" Target="../media/image7.png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78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Relationship Id="rId22" Type="http://schemas.openxmlformats.org/officeDocument/2006/relationships/image" Target="../media/image5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8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88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17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101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24" Type="http://schemas.openxmlformats.org/officeDocument/2006/relationships/image" Target="../media/image7.png"/><Relationship Id="rId5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100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95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DDDCAA9-9585-4BDA-B647-DCFF46B7611D}" type="datetimeFigureOut">
              <a:rPr lang="en-US" smtClean="0"/>
              <a:t>12/16/2015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36" y="204597"/>
            <a:ext cx="1457563" cy="8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7947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36" y="204597"/>
            <a:ext cx="1457563" cy="8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1861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36" y="204597"/>
            <a:ext cx="1457563" cy="8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738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36" y="204597"/>
            <a:ext cx="1457563" cy="8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465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36" y="204597"/>
            <a:ext cx="1457563" cy="8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025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36" y="204597"/>
            <a:ext cx="1457563" cy="8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12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0.emf"/><Relationship Id="rId7" Type="http://schemas.openxmlformats.org/officeDocument/2006/relationships/image" Target="../media/image27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emf"/><Relationship Id="rId4" Type="http://schemas.openxmlformats.org/officeDocument/2006/relationships/image" Target="../media/image23.emf"/><Relationship Id="rId9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33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3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0.emf"/><Relationship Id="rId7" Type="http://schemas.openxmlformats.org/officeDocument/2006/relationships/image" Target="../media/image36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3.emf"/><Relationship Id="rId9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emf"/><Relationship Id="rId4" Type="http://schemas.openxmlformats.org/officeDocument/2006/relationships/image" Target="../media/image2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emf"/><Relationship Id="rId4" Type="http://schemas.openxmlformats.org/officeDocument/2006/relationships/image" Target="../media/image23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emf"/><Relationship Id="rId4" Type="http://schemas.openxmlformats.org/officeDocument/2006/relationships/image" Target="../media/image23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5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emf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NASA_CUBESAT_REQUIREMENTS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87.xml"/><Relationship Id="rId5" Type="http://schemas.microsoft.com/office/2007/relationships/hdphoto" Target="../media/hdphoto1.wdp"/><Relationship Id="rId4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Socrates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Critical Design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97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Purchases</a:t>
            </a: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3694" y="1227551"/>
            <a:ext cx="4286283" cy="5160723"/>
          </a:xfrm>
        </p:spPr>
        <p:txBody>
          <a:bodyPr>
            <a:normAutofit/>
          </a:bodyPr>
          <a:lstStyle/>
          <a:p>
            <a:r>
              <a:rPr lang="en-US" dirty="0" smtClean="0"/>
              <a:t>Flight Computer </a:t>
            </a:r>
          </a:p>
          <a:p>
            <a:r>
              <a:rPr lang="en-US" dirty="0" smtClean="0"/>
              <a:t>GPS</a:t>
            </a:r>
          </a:p>
          <a:p>
            <a:pPr lvl="1"/>
            <a:r>
              <a:rPr lang="en-US" dirty="0" smtClean="0"/>
              <a:t>Receiver Unit</a:t>
            </a:r>
          </a:p>
          <a:p>
            <a:pPr lvl="1"/>
            <a:r>
              <a:rPr lang="en-US" dirty="0" smtClean="0"/>
              <a:t>Antenna</a:t>
            </a:r>
          </a:p>
          <a:p>
            <a:r>
              <a:rPr lang="en-US" dirty="0" smtClean="0"/>
              <a:t>Attitude</a:t>
            </a:r>
          </a:p>
          <a:p>
            <a:pPr lvl="1"/>
            <a:r>
              <a:rPr lang="en-US" dirty="0"/>
              <a:t>Gyroscopes </a:t>
            </a:r>
            <a:endParaRPr lang="en-US" dirty="0" smtClean="0"/>
          </a:p>
          <a:p>
            <a:pPr lvl="1"/>
            <a:r>
              <a:rPr lang="en-US" dirty="0" smtClean="0"/>
              <a:t>Passive Magnetic Bar</a:t>
            </a:r>
          </a:p>
          <a:p>
            <a:r>
              <a:rPr lang="en-US" dirty="0" smtClean="0"/>
              <a:t>Power</a:t>
            </a:r>
          </a:p>
          <a:p>
            <a:pPr lvl="1"/>
            <a:r>
              <a:rPr lang="en-US" dirty="0" smtClean="0"/>
              <a:t>Power Management Board</a:t>
            </a:r>
          </a:p>
          <a:p>
            <a:pPr lvl="1"/>
            <a:r>
              <a:rPr lang="en-US" dirty="0" smtClean="0"/>
              <a:t>Batteries</a:t>
            </a:r>
          </a:p>
          <a:p>
            <a:pPr lvl="1"/>
            <a:r>
              <a:rPr lang="en-US" dirty="0"/>
              <a:t>Deployable Solar Panels 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776471" y="1227550"/>
            <a:ext cx="4286283" cy="5160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smtClean="0"/>
              <a:t>Radio</a:t>
            </a:r>
          </a:p>
          <a:p>
            <a:pPr lvl="1"/>
            <a:r>
              <a:rPr lang="en-US" dirty="0" smtClean="0"/>
              <a:t>Radio Unit (provided by Aerospace Corp)</a:t>
            </a:r>
          </a:p>
          <a:p>
            <a:pPr lvl="1"/>
            <a:r>
              <a:rPr lang="en-US" dirty="0" smtClean="0"/>
              <a:t>Antenna (Patch)</a:t>
            </a:r>
          </a:p>
          <a:p>
            <a:r>
              <a:rPr lang="en-US" dirty="0" smtClean="0"/>
              <a:t>Structure</a:t>
            </a:r>
          </a:p>
          <a:p>
            <a:pPr lvl="1"/>
            <a:r>
              <a:rPr lang="en-US" dirty="0" smtClean="0"/>
              <a:t>Materials</a:t>
            </a:r>
          </a:p>
          <a:p>
            <a:pPr lvl="1"/>
            <a:r>
              <a:rPr lang="en-US" dirty="0" smtClean="0"/>
              <a:t>Insulation</a:t>
            </a:r>
          </a:p>
          <a:p>
            <a:pPr lvl="1"/>
            <a:r>
              <a:rPr lang="en-US" dirty="0" smtClean="0"/>
              <a:t>Cabling, </a:t>
            </a:r>
            <a:r>
              <a:rPr lang="en-US" dirty="0" err="1" smtClean="0"/>
              <a:t>etc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7030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Initial Budget</a:t>
            </a:r>
          </a:p>
          <a:p>
            <a:pPr lvl="1"/>
            <a:r>
              <a:rPr lang="en-US" sz="2000" dirty="0" smtClean="0"/>
              <a:t>Lower </a:t>
            </a:r>
            <a:r>
              <a:rPr lang="en-US" sz="2000" dirty="0"/>
              <a:t>($</a:t>
            </a:r>
            <a:r>
              <a:rPr lang="en-US" sz="2000" dirty="0" smtClean="0"/>
              <a:t>50,000)</a:t>
            </a:r>
          </a:p>
          <a:p>
            <a:pPr lvl="2"/>
            <a:r>
              <a:rPr lang="en-US" dirty="0" smtClean="0"/>
              <a:t>Passive </a:t>
            </a:r>
            <a:r>
              <a:rPr lang="en-US" dirty="0"/>
              <a:t>Attitude Control</a:t>
            </a:r>
            <a:endParaRPr lang="en-US" dirty="0" smtClean="0"/>
          </a:p>
          <a:p>
            <a:pPr lvl="2"/>
            <a:r>
              <a:rPr lang="en-US" dirty="0" smtClean="0"/>
              <a:t>Solar Panels on Faces</a:t>
            </a:r>
          </a:p>
          <a:p>
            <a:pPr lvl="1"/>
            <a:r>
              <a:rPr lang="en-US" dirty="0"/>
              <a:t>Middle ($</a:t>
            </a:r>
            <a:r>
              <a:rPr lang="en-US" dirty="0" smtClean="0"/>
              <a:t>75,000)</a:t>
            </a:r>
          </a:p>
          <a:p>
            <a:pPr lvl="2"/>
            <a:r>
              <a:rPr lang="en-US" dirty="0" smtClean="0"/>
              <a:t>Passive </a:t>
            </a:r>
            <a:r>
              <a:rPr lang="en-US" dirty="0"/>
              <a:t>Attitude Control</a:t>
            </a:r>
          </a:p>
          <a:p>
            <a:pPr lvl="2"/>
            <a:r>
              <a:rPr lang="en-US" dirty="0" smtClean="0"/>
              <a:t>Deployed Solar Panels</a:t>
            </a:r>
          </a:p>
          <a:p>
            <a:pPr lvl="1"/>
            <a:r>
              <a:rPr lang="en-US" dirty="0"/>
              <a:t>Upper ($</a:t>
            </a:r>
            <a:r>
              <a:rPr lang="en-US" dirty="0" smtClean="0"/>
              <a:t>100,000)</a:t>
            </a:r>
          </a:p>
          <a:p>
            <a:pPr lvl="2"/>
            <a:r>
              <a:rPr lang="en-US" dirty="0" smtClean="0"/>
              <a:t>Active </a:t>
            </a:r>
            <a:r>
              <a:rPr lang="en-US" dirty="0"/>
              <a:t>Attitude </a:t>
            </a:r>
            <a:r>
              <a:rPr lang="en-US" dirty="0" smtClean="0"/>
              <a:t>Control</a:t>
            </a:r>
            <a:endParaRPr lang="en-US" dirty="0"/>
          </a:p>
          <a:p>
            <a:pPr lvl="2"/>
            <a:r>
              <a:rPr lang="en-US" dirty="0"/>
              <a:t>Deployed Solar </a:t>
            </a:r>
            <a:r>
              <a:rPr lang="en-US" dirty="0" smtClean="0"/>
              <a:t>Panels</a:t>
            </a:r>
          </a:p>
          <a:p>
            <a:r>
              <a:rPr lang="en-US" dirty="0" smtClean="0"/>
              <a:t>NASA Proposal 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4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183" y="363151"/>
            <a:ext cx="9404723" cy="700265"/>
          </a:xfrm>
        </p:spPr>
        <p:txBody>
          <a:bodyPr/>
          <a:lstStyle/>
          <a:p>
            <a:r>
              <a:rPr lang="en-US" dirty="0" smtClean="0"/>
              <a:t>Final Budget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157122"/>
              </p:ext>
            </p:extLst>
          </p:nvPr>
        </p:nvGraphicFramePr>
        <p:xfrm>
          <a:off x="731520" y="1028857"/>
          <a:ext cx="11029182" cy="49684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17966"/>
                <a:gridCol w="3288030"/>
                <a:gridCol w="2072005"/>
                <a:gridCol w="2351181"/>
              </a:tblGrid>
              <a:tr h="276312">
                <a:tc>
                  <a:txBody>
                    <a:bodyPr/>
                    <a:lstStyle/>
                    <a:p>
                      <a:r>
                        <a:rPr lang="en-US" dirty="0" smtClean="0"/>
                        <a:t>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Source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</a:tr>
              <a:tr h="355806">
                <a:tc>
                  <a:txBody>
                    <a:bodyPr/>
                    <a:lstStyle/>
                    <a:p>
                      <a:r>
                        <a:rPr lang="en-US" dirty="0" smtClean="0"/>
                        <a:t>Flight Computer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A712D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GOMSpace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$5,400</a:t>
                      </a:r>
                      <a:endParaRPr lang="en-US" dirty="0"/>
                    </a:p>
                  </a:txBody>
                  <a:tcPr/>
                </a:tc>
              </a:tr>
              <a:tr h="276312">
                <a:tc>
                  <a:txBody>
                    <a:bodyPr/>
                    <a:lstStyle/>
                    <a:p>
                      <a:r>
                        <a:rPr lang="en-US" dirty="0" smtClean="0"/>
                        <a:t>GPS receiver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OEM615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Novatel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$6,000</a:t>
                      </a:r>
                      <a:endParaRPr lang="en-US" dirty="0"/>
                    </a:p>
                  </a:txBody>
                  <a:tcPr/>
                </a:tc>
              </a:tr>
              <a:tr h="417887">
                <a:tc>
                  <a:txBody>
                    <a:bodyPr/>
                    <a:lstStyle/>
                    <a:p>
                      <a:r>
                        <a:rPr lang="en-US" dirty="0" smtClean="0"/>
                        <a:t>GPS Antenna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Single Frequency </a:t>
                      </a:r>
                      <a:r>
                        <a:rPr lang="en-US" dirty="0" err="1" smtClean="0"/>
                        <a:t>MircoStrip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Antdevco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$5,000</a:t>
                      </a:r>
                      <a:endParaRPr lang="en-US" dirty="0"/>
                    </a:p>
                  </a:txBody>
                  <a:tcPr/>
                </a:tc>
              </a:tr>
              <a:tr h="361711">
                <a:tc>
                  <a:txBody>
                    <a:bodyPr/>
                    <a:lstStyle/>
                    <a:p>
                      <a:r>
                        <a:rPr lang="en-US" dirty="0" smtClean="0"/>
                        <a:t>Batteries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NanoPower</a:t>
                      </a:r>
                      <a:r>
                        <a:rPr lang="en-US" baseline="0" dirty="0" smtClean="0"/>
                        <a:t> BPX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GOMSpace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$6,200</a:t>
                      </a:r>
                      <a:endParaRPr lang="en-US" dirty="0"/>
                    </a:p>
                  </a:txBody>
                  <a:tcPr/>
                </a:tc>
              </a:tr>
              <a:tr h="622968">
                <a:tc>
                  <a:txBody>
                    <a:bodyPr/>
                    <a:lstStyle/>
                    <a:p>
                      <a:r>
                        <a:rPr lang="en-US" dirty="0" smtClean="0"/>
                        <a:t>Power Management Board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P31us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GOMSpace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$6,200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27631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Radio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MM2-TTL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Freewave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smtClean="0"/>
                        <a:t>$1,500*</a:t>
                      </a:r>
                      <a:endParaRPr lang="en-US" b="0" i="0" dirty="0"/>
                    </a:p>
                  </a:txBody>
                  <a:tcPr/>
                </a:tc>
              </a:tr>
              <a:tr h="48354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Antenna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CS-CPUT-STX-02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ClydeSpace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$4,725</a:t>
                      </a:r>
                      <a:endParaRPr lang="en-US" dirty="0"/>
                    </a:p>
                  </a:txBody>
                  <a:tcPr/>
                </a:tc>
              </a:tr>
              <a:tr h="48354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Deployable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Solar Panels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SP-L-DD1S3U-0039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ClydeSpace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$40,300**</a:t>
                      </a:r>
                      <a:endParaRPr lang="en-US" dirty="0"/>
                    </a:p>
                  </a:txBody>
                  <a:tcPr/>
                </a:tc>
              </a:tr>
              <a:tr h="276312">
                <a:tc>
                  <a:txBody>
                    <a:bodyPr/>
                    <a:lstStyle/>
                    <a:p>
                      <a:r>
                        <a:rPr lang="en-US" dirty="0" smtClean="0"/>
                        <a:t>Gyroscopes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ITG-3050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InvenSense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$5</a:t>
                      </a:r>
                      <a:endParaRPr lang="en-US" dirty="0"/>
                    </a:p>
                  </a:txBody>
                  <a:tcPr/>
                </a:tc>
              </a:tr>
              <a:tr h="383039">
                <a:tc>
                  <a:txBody>
                    <a:bodyPr/>
                    <a:lstStyle/>
                    <a:p>
                      <a:r>
                        <a:rPr lang="en-US" dirty="0" smtClean="0"/>
                        <a:t>Structure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Century College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$1,200</a:t>
                      </a:r>
                      <a:endParaRPr lang="en-US" dirty="0"/>
                    </a:p>
                  </a:txBody>
                  <a:tcPr/>
                </a:tc>
              </a:tr>
              <a:tr h="276312">
                <a:tc>
                  <a:txBody>
                    <a:bodyPr/>
                    <a:lstStyle/>
                    <a:p>
                      <a:pPr marL="457200" marR="0" lvl="1" indent="-4572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0" algn="l"/>
                        </a:tabLst>
                        <a:defRPr/>
                      </a:pPr>
                      <a:r>
                        <a:rPr lang="en-US" dirty="0" smtClean="0"/>
                        <a:t>Passive Magnetic 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273143" y="6162552"/>
            <a:ext cx="391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Final Cost: $75,030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85279" y="6416468"/>
            <a:ext cx="21680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prstClr val="white"/>
                </a:solidFill>
              </a:rPr>
              <a:t>** Denotes the cost of 2</a:t>
            </a:r>
            <a:endParaRPr lang="en-US" sz="900" dirty="0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24215" y="6401079"/>
            <a:ext cx="3496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prstClr val="white"/>
                </a:solidFill>
              </a:rPr>
              <a:t>*</a:t>
            </a:r>
            <a:r>
              <a:rPr lang="en-US" sz="900" dirty="0" smtClean="0">
                <a:solidFill>
                  <a:prstClr val="white"/>
                </a:solidFill>
              </a:rPr>
              <a:t>Provided free of Cost from </a:t>
            </a:r>
            <a:r>
              <a:rPr lang="en-US" sz="900" dirty="0" err="1" smtClean="0">
                <a:solidFill>
                  <a:prstClr val="white"/>
                </a:solidFill>
              </a:rPr>
              <a:t>AeroSpace</a:t>
            </a:r>
            <a:r>
              <a:rPr lang="en-US" sz="900" dirty="0" smtClean="0">
                <a:solidFill>
                  <a:prstClr val="white"/>
                </a:solidFill>
              </a:rPr>
              <a:t> Corp. </a:t>
            </a:r>
            <a:endParaRPr lang="en-US" sz="1100" dirty="0">
              <a:solidFill>
                <a:prstClr val="white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01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89816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GRID/GPS may generate up to 20 MB per GRB event</a:t>
            </a:r>
          </a:p>
          <a:p>
            <a:r>
              <a:rPr lang="en-US" dirty="0" smtClean="0"/>
              <a:t>GRID/GPS must save data files in 128 </a:t>
            </a:r>
            <a:r>
              <a:rPr lang="en-US" dirty="0"/>
              <a:t>K</a:t>
            </a:r>
            <a:r>
              <a:rPr lang="en-US" dirty="0" smtClean="0"/>
              <a:t>B packets (maximum).</a:t>
            </a:r>
          </a:p>
          <a:p>
            <a:r>
              <a:rPr lang="en-US" dirty="0" smtClean="0"/>
              <a:t>Must use logical data naming structure</a:t>
            </a:r>
          </a:p>
          <a:p>
            <a:r>
              <a:rPr lang="en-US" dirty="0" smtClean="0"/>
              <a:t>Flight computer must generate and save a checksum for each packet file individually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99818" y="36315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4709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Structure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Century College to Manufacture to Specifications</a:t>
            </a:r>
          </a:p>
          <a:p>
            <a:pPr lvl="1"/>
            <a:r>
              <a:rPr lang="en-US" dirty="0" smtClean="0"/>
              <a:t>Sub Contracted by UMN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8" y="36315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300479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Model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513">
            <a:off x="1992728" y="814748"/>
            <a:ext cx="8490218" cy="629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09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Model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71" y="957943"/>
            <a:ext cx="10058400" cy="577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0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Structure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8222" y="1227551"/>
                <a:ext cx="6578952" cy="5160723"/>
              </a:xfrm>
            </p:spPr>
            <p:txBody>
              <a:bodyPr/>
              <a:lstStyle/>
              <a:p>
                <a:r>
                  <a:rPr lang="en-US" dirty="0" smtClean="0"/>
                  <a:t>Thermal environment</a:t>
                </a:r>
              </a:p>
              <a:p>
                <a:pPr lvl="1"/>
                <a:r>
                  <a:rPr lang="en-US" dirty="0" smtClean="0"/>
                  <a:t>Lifetime ~ 6 weeks</a:t>
                </a:r>
              </a:p>
              <a:p>
                <a:pPr lvl="1"/>
                <a:r>
                  <a:rPr lang="en-US" dirty="0" smtClean="0"/>
                  <a:t>Orbit Period of roughly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 smtClean="0"/>
                  <a:t> hours (90 min)</a:t>
                </a:r>
              </a:p>
              <a:p>
                <a:pPr lvl="2"/>
                <a:r>
                  <a:rPr lang="en-US" dirty="0" smtClean="0"/>
                  <a:t>Lighting Elements per day</a:t>
                </a:r>
              </a:p>
              <a:p>
                <a:pPr lvl="3"/>
                <a:r>
                  <a:rPr lang="en-US" dirty="0" smtClean="0"/>
                  <a:t>Penumbra: 0.096 hours</a:t>
                </a:r>
              </a:p>
              <a:p>
                <a:pPr lvl="3"/>
                <a:r>
                  <a:rPr lang="en-US" dirty="0" smtClean="0"/>
                  <a:t>Umbra: 8.88 hours</a:t>
                </a:r>
              </a:p>
              <a:p>
                <a:pPr lvl="3"/>
                <a:r>
                  <a:rPr lang="en-US" dirty="0" smtClean="0"/>
                  <a:t>Full Sun: 15.0 hours </a:t>
                </a:r>
              </a:p>
              <a:p>
                <a:pPr lvl="1"/>
                <a:r>
                  <a:rPr lang="en-US" dirty="0" smtClean="0"/>
                  <a:t>Typical Operation Temperatures</a:t>
                </a:r>
              </a:p>
              <a:p>
                <a:pPr lvl="2"/>
                <a:r>
                  <a:rPr lang="en-US" dirty="0" smtClean="0"/>
                  <a:t>Electronics: -15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US" dirty="0" smtClean="0"/>
                  <a:t> to 50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Temperature incident on Solar Panels,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𝐹𝑆</m:t>
                        </m:r>
                      </m:sub>
                    </m:sSub>
                  </m:oMath>
                </a14:m>
                <a:r>
                  <a:rPr lang="en-US" dirty="0" smtClean="0"/>
                  <a:t> (Full Sun)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~115.5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dirty="0"/>
              </a:p>
              <a:p>
                <a:pPr lvl="2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8222" y="1227551"/>
                <a:ext cx="6578952" cy="5160723"/>
              </a:xfrm>
              <a:blipFill rotWithShape="1">
                <a:blip r:embed="rId2"/>
                <a:stretch>
                  <a:fillRect l="-371" t="-590" r="-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  <p:sp>
        <p:nvSpPr>
          <p:cNvPr id="6" name="Sun 5"/>
          <p:cNvSpPr/>
          <p:nvPr/>
        </p:nvSpPr>
        <p:spPr>
          <a:xfrm>
            <a:off x="6098061" y="2458994"/>
            <a:ext cx="939113" cy="982362"/>
          </a:xfrm>
          <a:prstGeom prst="sun">
            <a:avLst/>
          </a:prstGeom>
          <a:solidFill>
            <a:srgbClr val="F6D64E"/>
          </a:solidFill>
          <a:ln>
            <a:solidFill>
              <a:srgbClr val="F6D6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872151" y="2749377"/>
            <a:ext cx="358346" cy="37997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60123" y="2095840"/>
            <a:ext cx="77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Earth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6573795" y="2131542"/>
            <a:ext cx="4331043" cy="1315994"/>
          </a:xfrm>
          <a:custGeom>
            <a:avLst/>
            <a:gdLst>
              <a:gd name="connsiteX0" fmla="*/ 0 w 4331043"/>
              <a:gd name="connsiteY0" fmla="*/ 1315994 h 1315994"/>
              <a:gd name="connsiteX1" fmla="*/ 2613454 w 4331043"/>
              <a:gd name="connsiteY1" fmla="*/ 982362 h 1315994"/>
              <a:gd name="connsiteX2" fmla="*/ 4331043 w 4331043"/>
              <a:gd name="connsiteY2" fmla="*/ 0 h 1315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43" h="1315994">
                <a:moveTo>
                  <a:pt x="0" y="1315994"/>
                </a:moveTo>
                <a:cubicBezTo>
                  <a:pt x="945807" y="1258844"/>
                  <a:pt x="1891614" y="1201694"/>
                  <a:pt x="2613454" y="982362"/>
                </a:cubicBezTo>
                <a:cubicBezTo>
                  <a:pt x="3335294" y="763030"/>
                  <a:pt x="3833168" y="381515"/>
                  <a:pt x="4331043" y="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6561438" y="2434281"/>
            <a:ext cx="4590535" cy="797011"/>
          </a:xfrm>
          <a:custGeom>
            <a:avLst/>
            <a:gdLst>
              <a:gd name="connsiteX0" fmla="*/ 0 w 4590535"/>
              <a:gd name="connsiteY0" fmla="*/ 0 h 797011"/>
              <a:gd name="connsiteX1" fmla="*/ 2496065 w 4590535"/>
              <a:gd name="connsiteY1" fmla="*/ 296562 h 797011"/>
              <a:gd name="connsiteX2" fmla="*/ 4590535 w 4590535"/>
              <a:gd name="connsiteY2" fmla="*/ 797011 h 797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90535" h="797011">
                <a:moveTo>
                  <a:pt x="0" y="0"/>
                </a:moveTo>
                <a:cubicBezTo>
                  <a:pt x="865488" y="81863"/>
                  <a:pt x="1730976" y="163727"/>
                  <a:pt x="2496065" y="296562"/>
                </a:cubicBezTo>
                <a:cubicBezTo>
                  <a:pt x="3261154" y="429397"/>
                  <a:pt x="3925844" y="613204"/>
                  <a:pt x="4590535" y="797011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3" name="Straight Arrow Connector 12"/>
          <p:cNvCxnSpPr>
            <a:stCxn id="8" idx="2"/>
            <a:endCxn id="7" idx="0"/>
          </p:cNvCxnSpPr>
          <p:nvPr/>
        </p:nvCxnSpPr>
        <p:spPr>
          <a:xfrm>
            <a:off x="9045146" y="2465172"/>
            <a:ext cx="6178" cy="2842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142205" y="2749377"/>
            <a:ext cx="190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Full Sunlight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9240794" y="2577018"/>
            <a:ext cx="667266" cy="92057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9230497" y="3186842"/>
            <a:ext cx="677563" cy="30257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498420" y="3424776"/>
            <a:ext cx="15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Penumbra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32" name="Elbow Connector 31"/>
          <p:cNvCxnSpPr/>
          <p:nvPr/>
        </p:nvCxnSpPr>
        <p:spPr>
          <a:xfrm rot="16200000" flipV="1">
            <a:off x="8689470" y="3608591"/>
            <a:ext cx="1467366" cy="150534"/>
          </a:xfrm>
          <a:prstGeom prst="bentConnector3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9030984" y="4413311"/>
            <a:ext cx="934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Umbra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16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</a:t>
            </a:r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Structure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Solar Panels: Used as heat shielding</a:t>
                </a:r>
              </a:p>
              <a:p>
                <a:pPr lvl="1"/>
                <a:r>
                  <a:rPr lang="en-US" dirty="0" smtClean="0"/>
                  <a:t>Absorptivity,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=0.805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Emissivity,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=0.975</m:t>
                    </m:r>
                  </m:oMath>
                </a14:m>
                <a:endParaRPr lang="en-US" dirty="0" smtClean="0"/>
              </a:p>
              <a:p>
                <a:pPr lvl="2"/>
                <a:r>
                  <a:rPr lang="en-US" dirty="0" smtClean="0"/>
                  <a:t>A high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 smtClean="0"/>
                  <a:t> value is indicative of the surface being warm, and hence, a good absorber</a:t>
                </a:r>
              </a:p>
              <a:p>
                <a:pPr lvl="2"/>
                <a:r>
                  <a:rPr lang="en-US" dirty="0" smtClean="0"/>
                  <a:t>A low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 smtClean="0"/>
                  <a:t> value is indicative of the surface being cool, and hence, a good radiator  </a:t>
                </a:r>
              </a:p>
              <a:p>
                <a:pPr lvl="1"/>
                <a:r>
                  <a:rPr lang="en-US" dirty="0" smtClean="0"/>
                  <a:t>Below the solar panels, the body of SOCRATES will be painted white - Passive</a:t>
                </a:r>
              </a:p>
              <a:p>
                <a:pPr lvl="2"/>
                <a:r>
                  <a:rPr lang="en-US" dirty="0" smtClean="0"/>
                  <a:t>White coating helps to decrease the amount of thermal energy absorbed </a:t>
                </a:r>
                <a:endParaRPr lang="en-US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=0.22,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=0.88</m:t>
                    </m:r>
                  </m:oMath>
                </a14:m>
                <a:endParaRPr lang="en-US" dirty="0" smtClean="0"/>
              </a:p>
              <a:p>
                <a:pPr lvl="2"/>
                <a:r>
                  <a:rPr lang="en-US" dirty="0" smtClean="0"/>
                  <a:t>Internally, the surfaces will be silvered to refract radiation and keep the electronics cool</a:t>
                </a:r>
              </a:p>
              <a:p>
                <a:pPr lvl="3"/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=0.07,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=0.78</m:t>
                    </m:r>
                  </m:oMath>
                </a14:m>
                <a:endParaRPr lang="en-US" dirty="0"/>
              </a:p>
              <a:p>
                <a:pPr marL="914400" lvl="2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28" t="-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53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Structure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8221" y="1227551"/>
                <a:ext cx="5256779" cy="5160723"/>
              </a:xfrm>
            </p:spPr>
            <p:txBody>
              <a:bodyPr/>
              <a:lstStyle/>
              <a:p>
                <a:endParaRPr lang="en-US" dirty="0" smtClean="0"/>
              </a:p>
              <a:p>
                <a:r>
                  <a:rPr lang="en-US" dirty="0"/>
                  <a:t>Multi-Layer Insulation (MLI</a:t>
                </a:r>
                <a:r>
                  <a:rPr lang="en-US" dirty="0" smtClean="0"/>
                  <a:t>)-Passive</a:t>
                </a:r>
                <a:endParaRPr lang="en-US" dirty="0"/>
              </a:p>
              <a:p>
                <a:pPr lvl="1"/>
                <a:r>
                  <a:rPr lang="en-US" dirty="0"/>
                  <a:t>Consists of a series of either gold or aluminum plated layers, divided by vacuum</a:t>
                </a:r>
              </a:p>
              <a:p>
                <a:pPr lvl="1"/>
                <a:r>
                  <a:rPr lang="en-US" dirty="0"/>
                  <a:t>20-30 layers of ¼ mm aluminized Mylar</a:t>
                </a:r>
              </a:p>
              <a:p>
                <a:pPr lvl="2"/>
                <a:r>
                  <a:rPr lang="en-US" dirty="0"/>
                  <a:t>Inner/Outermost layers are 1-2mm of aluminized </a:t>
                </a:r>
                <a:r>
                  <a:rPr lang="en-US" dirty="0" err="1"/>
                  <a:t>Kapton</a:t>
                </a:r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To maintain an equilibrium temperature at 25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=1.15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This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 smtClean="0"/>
                  <a:t> value can be obtained through the use of passive insulators and thermal coatings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8221" y="1227551"/>
                <a:ext cx="5256779" cy="5160723"/>
              </a:xfrm>
              <a:blipFill rotWithShape="0">
                <a:blip r:embed="rId2"/>
                <a:stretch>
                  <a:fillRect l="-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095500"/>
            <a:ext cx="2848088" cy="279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4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Agenda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2" y="1227551"/>
            <a:ext cx="9852842" cy="5160723"/>
          </a:xfrm>
        </p:spPr>
        <p:txBody>
          <a:bodyPr>
            <a:normAutofit/>
          </a:bodyPr>
          <a:lstStyle/>
          <a:p>
            <a:pPr marL="1257300" lvl="2" indent="-457200" algn="ctr">
              <a:buAutoNum type="arabicPeriod"/>
            </a:pPr>
            <a:r>
              <a:rPr lang="en-US" sz="2400" dirty="0" smtClean="0"/>
              <a:t>Introduction</a:t>
            </a:r>
          </a:p>
          <a:p>
            <a:pPr marL="1257300" lvl="2" indent="-457200" algn="ctr">
              <a:buAutoNum type="arabicPeriod"/>
            </a:pPr>
            <a:r>
              <a:rPr lang="en-US" sz="2400" dirty="0" smtClean="0"/>
              <a:t>Motivation</a:t>
            </a:r>
            <a:endParaRPr lang="en-US" sz="2400" dirty="0"/>
          </a:p>
          <a:p>
            <a:pPr marL="1257300" lvl="2" indent="-457200" algn="ctr">
              <a:buAutoNum type="arabicPeriod"/>
            </a:pPr>
            <a:r>
              <a:rPr lang="en-US" sz="2400" dirty="0" smtClean="0"/>
              <a:t>Approach</a:t>
            </a:r>
          </a:p>
          <a:p>
            <a:pPr marL="1257300" lvl="2" indent="-457200" algn="ctr">
              <a:buAutoNum type="arabicPeriod"/>
            </a:pPr>
            <a:r>
              <a:rPr lang="en-US" sz="2400" dirty="0" smtClean="0"/>
              <a:t>Budget</a:t>
            </a:r>
          </a:p>
          <a:p>
            <a:pPr marL="1257300" lvl="2" indent="-457200" algn="ctr">
              <a:buAutoNum type="arabicPeriod"/>
            </a:pPr>
            <a:r>
              <a:rPr lang="en-US" sz="2400" dirty="0" smtClean="0"/>
              <a:t>Design</a:t>
            </a:r>
          </a:p>
          <a:p>
            <a:pPr marL="1257300" lvl="2" indent="-457200" algn="ctr">
              <a:buAutoNum type="arabicPeriod"/>
            </a:pPr>
            <a:r>
              <a:rPr lang="en-US" sz="2400" dirty="0" smtClean="0"/>
              <a:t>Standards</a:t>
            </a:r>
          </a:p>
          <a:p>
            <a:pPr marL="1257300" lvl="2" indent="-457200" algn="ctr">
              <a:buAutoNum type="arabicPeriod"/>
            </a:pPr>
            <a:r>
              <a:rPr lang="en-US" sz="2400" dirty="0" smtClean="0"/>
              <a:t>FMEA</a:t>
            </a:r>
          </a:p>
          <a:p>
            <a:pPr marL="1257300" lvl="2" indent="-457200" algn="ctr">
              <a:buAutoNum type="arabicPeriod"/>
            </a:pPr>
            <a:r>
              <a:rPr lang="en-US" sz="2400" dirty="0" smtClean="0"/>
              <a:t>Conclusion</a:t>
            </a:r>
          </a:p>
          <a:p>
            <a:pPr marL="1257300" lvl="2" indent="-457200" algn="ctr">
              <a:buAutoNum type="arabicPeriod"/>
            </a:pPr>
            <a:r>
              <a:rPr lang="en-US" sz="2400" dirty="0" smtClean="0"/>
              <a:t>Individual Reports</a:t>
            </a:r>
            <a:endParaRPr lang="en-US" sz="2400" dirty="0"/>
          </a:p>
          <a:p>
            <a:pPr algn="ctr"/>
            <a:endParaRPr lang="en-US" sz="1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5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Block Diagram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662" y="1240962"/>
            <a:ext cx="9533765" cy="529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6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Protocols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Jake 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95" y="1231383"/>
            <a:ext cx="9550400" cy="530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5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ADCNS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59" y="1047408"/>
            <a:ext cx="10058400" cy="558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ADNCS  Overview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0395" y="1697277"/>
            <a:ext cx="6835208" cy="5160723"/>
          </a:xfrm>
        </p:spPr>
        <p:txBody>
          <a:bodyPr/>
          <a:lstStyle/>
          <a:p>
            <a:r>
              <a:rPr lang="en-US" dirty="0" smtClean="0"/>
              <a:t>Attitude Determination</a:t>
            </a:r>
          </a:p>
          <a:p>
            <a:pPr lvl="1"/>
            <a:r>
              <a:rPr lang="en-US" dirty="0" smtClean="0"/>
              <a:t>Gyroscope</a:t>
            </a:r>
          </a:p>
          <a:p>
            <a:pPr lvl="1"/>
            <a:r>
              <a:rPr lang="en-US" dirty="0" smtClean="0"/>
              <a:t>Magnetometer</a:t>
            </a:r>
          </a:p>
          <a:p>
            <a:r>
              <a:rPr lang="en-US" dirty="0" smtClean="0"/>
              <a:t>Passive Magnetic Attitude Control</a:t>
            </a:r>
          </a:p>
          <a:p>
            <a:pPr lvl="1"/>
            <a:r>
              <a:rPr lang="en-US" dirty="0" smtClean="0"/>
              <a:t>Pointing Accuracy &lt;5º</a:t>
            </a:r>
          </a:p>
          <a:p>
            <a:r>
              <a:rPr lang="en-US" dirty="0" smtClean="0"/>
              <a:t>GPS</a:t>
            </a:r>
          </a:p>
          <a:p>
            <a:r>
              <a:rPr lang="en-US" dirty="0" smtClean="0"/>
              <a:t>Planned Circular Orbit</a:t>
            </a:r>
          </a:p>
          <a:p>
            <a:pPr lvl="1"/>
            <a:r>
              <a:rPr lang="en-US" dirty="0" smtClean="0"/>
              <a:t>410K</a:t>
            </a:r>
            <a:r>
              <a:rPr lang="en-US" dirty="0"/>
              <a:t>m</a:t>
            </a:r>
            <a:r>
              <a:rPr lang="en-US" dirty="0" smtClean="0"/>
              <a:t> Altitude</a:t>
            </a:r>
          </a:p>
          <a:p>
            <a:pPr lvl="1"/>
            <a:r>
              <a:rPr lang="en-US" dirty="0" smtClean="0"/>
              <a:t>Inclination 60</a:t>
            </a:r>
            <a:r>
              <a:rPr lang="en-US" dirty="0"/>
              <a:t>º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4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ADNCS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Passive Magnetic Attitude Control</a:t>
            </a:r>
          </a:p>
          <a:p>
            <a:pPr lvl="1"/>
            <a:r>
              <a:rPr lang="en-US" dirty="0" smtClean="0"/>
              <a:t>Bar Magnet placed within SOCRATES produces torque to align itself with Earth’s magnetic field</a:t>
            </a:r>
          </a:p>
          <a:p>
            <a:pPr lvl="1"/>
            <a:r>
              <a:rPr lang="en-US" dirty="0" smtClean="0"/>
              <a:t>Hysteresis rods damp out oscillatory effects</a:t>
            </a:r>
          </a:p>
          <a:p>
            <a:r>
              <a:rPr lang="en-US" dirty="0" smtClean="0"/>
              <a:t>Why use it?</a:t>
            </a:r>
          </a:p>
          <a:p>
            <a:pPr lvl="1"/>
            <a:r>
              <a:rPr lang="en-US" dirty="0" smtClean="0"/>
              <a:t>Proven space heritage</a:t>
            </a:r>
          </a:p>
          <a:p>
            <a:pPr lvl="1"/>
            <a:r>
              <a:rPr lang="en-US" dirty="0" smtClean="0"/>
              <a:t>No power required</a:t>
            </a:r>
          </a:p>
          <a:p>
            <a:r>
              <a:rPr lang="en-US" dirty="0" smtClean="0"/>
              <a:t>System consists of:</a:t>
            </a:r>
          </a:p>
          <a:p>
            <a:pPr lvl="1"/>
            <a:r>
              <a:rPr lang="en-US" dirty="0" smtClean="0"/>
              <a:t>One 0.3A-m</a:t>
            </a:r>
            <a:r>
              <a:rPr lang="en-US" baseline="30000" dirty="0" smtClean="0"/>
              <a:t>2</a:t>
            </a:r>
            <a:r>
              <a:rPr lang="en-US" dirty="0"/>
              <a:t> </a:t>
            </a:r>
            <a:r>
              <a:rPr lang="en-US" dirty="0" smtClean="0"/>
              <a:t>bar magnet</a:t>
            </a:r>
          </a:p>
          <a:p>
            <a:pPr lvl="1"/>
            <a:r>
              <a:rPr lang="en-US" dirty="0" smtClean="0"/>
              <a:t>_____  0.0268T hysteresis rods 95mm</a:t>
            </a:r>
            <a:r>
              <a:rPr lang="en-US" sz="1200" dirty="0"/>
              <a:t>x</a:t>
            </a:r>
            <a:r>
              <a:rPr lang="en-US" dirty="0" smtClean="0"/>
              <a:t>1mm</a:t>
            </a:r>
          </a:p>
          <a:p>
            <a:pPr lvl="1"/>
            <a:r>
              <a:rPr lang="en-US" dirty="0" smtClean="0"/>
              <a:t>All components made from HyMu-80 magnetic alloy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2585206"/>
            <a:ext cx="3951046" cy="22101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0494" y="6400408"/>
            <a:ext cx="68661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prstClr val="white"/>
                </a:solidFill>
              </a:rPr>
              <a:t>Image from</a:t>
            </a:r>
            <a:r>
              <a:rPr lang="en-US" sz="1050" i="1" dirty="0">
                <a:solidFill>
                  <a:prstClr val="white"/>
                </a:solidFill>
              </a:rPr>
              <a:t> Passive Magnetic Attitude Control for CubeSat Spacecraft,</a:t>
            </a:r>
            <a:r>
              <a:rPr lang="en-US" sz="1050" dirty="0">
                <a:solidFill>
                  <a:prstClr val="white"/>
                </a:solidFill>
              </a:rPr>
              <a:t> Gerhardt and Palo 2010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99818" y="36315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77636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ADNCS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consists of:</a:t>
            </a:r>
          </a:p>
          <a:p>
            <a:pPr lvl="1"/>
            <a:r>
              <a:rPr lang="en-US" dirty="0"/>
              <a:t>One 0.3A-m</a:t>
            </a:r>
            <a:r>
              <a:rPr lang="en-US" baseline="30000" dirty="0"/>
              <a:t>2</a:t>
            </a:r>
            <a:r>
              <a:rPr lang="en-US" dirty="0"/>
              <a:t> bar magnet</a:t>
            </a:r>
          </a:p>
          <a:p>
            <a:pPr lvl="1"/>
            <a:r>
              <a:rPr lang="en-US" dirty="0"/>
              <a:t>_____  0.0268T hysteresis rods 95mm</a:t>
            </a:r>
            <a:r>
              <a:rPr lang="en-US" sz="1200" dirty="0"/>
              <a:t>x</a:t>
            </a:r>
            <a:r>
              <a:rPr lang="en-US" dirty="0"/>
              <a:t>1mm</a:t>
            </a:r>
          </a:p>
          <a:p>
            <a:pPr lvl="1"/>
            <a:r>
              <a:rPr lang="en-US" dirty="0"/>
              <a:t>All components made from HyMu-80 magnetic alloy</a:t>
            </a:r>
          </a:p>
          <a:p>
            <a:r>
              <a:rPr lang="en-US" dirty="0" smtClean="0"/>
              <a:t>Verified in </a:t>
            </a:r>
            <a:r>
              <a:rPr lang="en-US" dirty="0" err="1" smtClean="0"/>
              <a:t>Matlab</a:t>
            </a:r>
            <a:endParaRPr lang="en-US" dirty="0" smtClean="0"/>
          </a:p>
          <a:p>
            <a:pPr lvl="1"/>
            <a:r>
              <a:rPr lang="en-US" dirty="0" smtClean="0"/>
              <a:t>Settling time of ___ days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GRAPHS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8" y="36315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270992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ADNCS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2456" y="1154440"/>
            <a:ext cx="459812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prstClr val="white"/>
                </a:solidFill>
              </a:rPr>
              <a:t>Orbit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white"/>
                </a:solidFill>
              </a:rPr>
              <a:t>Altitude: 410±100 Km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white"/>
                </a:solidFill>
              </a:rPr>
              <a:t>Inclination: 60±10 Degrees 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36" y="3713323"/>
            <a:ext cx="4898402" cy="2775761"/>
          </a:xfrm>
          <a:prstGeom prst="rect">
            <a:avLst/>
          </a:prstGeom>
        </p:spPr>
      </p:pic>
      <p:pic>
        <p:nvPicPr>
          <p:cNvPr id="3" name="Movie 0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5232" t="6233" r="35414" b="7066"/>
          <a:stretch/>
        </p:blipFill>
        <p:spPr>
          <a:xfrm>
            <a:off x="6071779" y="1189295"/>
            <a:ext cx="5067853" cy="50480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3012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ADCNS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0679" y="2042339"/>
            <a:ext cx="7869350" cy="4345935"/>
          </a:xfrm>
        </p:spPr>
        <p:txBody>
          <a:bodyPr/>
          <a:lstStyle/>
          <a:p>
            <a:r>
              <a:rPr lang="en-US" dirty="0" smtClean="0"/>
              <a:t>GPS (</a:t>
            </a:r>
            <a:r>
              <a:rPr lang="en-US" dirty="0"/>
              <a:t>Novatel 615 with Single Frequency </a:t>
            </a:r>
            <a:r>
              <a:rPr lang="en-US" dirty="0" err="1" smtClean="0"/>
              <a:t>MicroStrip</a:t>
            </a:r>
            <a:r>
              <a:rPr lang="en-US" dirty="0" smtClean="0"/>
              <a:t>)</a:t>
            </a:r>
          </a:p>
          <a:p>
            <a:r>
              <a:rPr lang="en-US" dirty="0" smtClean="0"/>
              <a:t>Output (50 Hz) (Binary)</a:t>
            </a:r>
          </a:p>
          <a:p>
            <a:pPr lvl="1"/>
            <a:r>
              <a:rPr lang="en-US" dirty="0" smtClean="0"/>
              <a:t>GPS Time </a:t>
            </a:r>
          </a:p>
          <a:p>
            <a:pPr lvl="1"/>
            <a:r>
              <a:rPr lang="en-US" dirty="0" smtClean="0"/>
              <a:t>GPS Position and Standard deviation </a:t>
            </a:r>
          </a:p>
          <a:p>
            <a:pPr lvl="1"/>
            <a:r>
              <a:rPr lang="en-US" dirty="0" smtClean="0"/>
              <a:t>GPS velocity and </a:t>
            </a:r>
            <a:r>
              <a:rPr lang="en-US" dirty="0"/>
              <a:t>Standard deviation </a:t>
            </a:r>
            <a:endParaRPr lang="en-US" dirty="0" smtClean="0"/>
          </a:p>
          <a:p>
            <a:pPr lvl="1"/>
            <a:r>
              <a:rPr lang="en-US" dirty="0" smtClean="0"/>
              <a:t>Number of Satellites </a:t>
            </a:r>
            <a:endParaRPr lang="en-US" dirty="0"/>
          </a:p>
          <a:p>
            <a:r>
              <a:rPr lang="en-US" dirty="0" smtClean="0"/>
              <a:t>Space Heritage*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23167" y="6388274"/>
            <a:ext cx="4268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* Provided in supplemental material.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8495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ADCNS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934" y="2442949"/>
            <a:ext cx="7608282" cy="394532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2439" y="1913352"/>
            <a:ext cx="5746636" cy="3188060"/>
          </a:xfrm>
        </p:spPr>
        <p:txBody>
          <a:bodyPr/>
          <a:lstStyle/>
          <a:p>
            <a:r>
              <a:rPr lang="en-US" dirty="0" smtClean="0"/>
              <a:t>Satellite Verification</a:t>
            </a:r>
          </a:p>
          <a:p>
            <a:pPr lvl="1"/>
            <a:r>
              <a:rPr lang="en-US" dirty="0" smtClean="0"/>
              <a:t>Need 4 satellites</a:t>
            </a:r>
          </a:p>
          <a:p>
            <a:pPr lvl="1"/>
            <a:r>
              <a:rPr lang="en-US" dirty="0" smtClean="0"/>
              <a:t>Verified with STK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0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ADNCS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Attitude determination</a:t>
            </a:r>
          </a:p>
          <a:p>
            <a:pPr lvl="1"/>
            <a:r>
              <a:rPr lang="en-US" dirty="0" smtClean="0"/>
              <a:t>Generate </a:t>
            </a:r>
            <a:r>
              <a:rPr lang="en-US" dirty="0" smtClean="0"/>
              <a:t>1 vector and use vector matching to </a:t>
            </a:r>
            <a:r>
              <a:rPr lang="en-US" dirty="0" smtClean="0"/>
              <a:t>determine attitude</a:t>
            </a:r>
          </a:p>
          <a:p>
            <a:pPr lvl="1"/>
            <a:r>
              <a:rPr lang="en-US" dirty="0" smtClean="0"/>
              <a:t>Input from gyroscope and magnetometers</a:t>
            </a:r>
          </a:p>
          <a:p>
            <a:r>
              <a:rPr lang="en-US" dirty="0" smtClean="0"/>
              <a:t>High level description</a:t>
            </a:r>
          </a:p>
          <a:p>
            <a:pPr lvl="1"/>
            <a:r>
              <a:rPr lang="en-US" dirty="0" smtClean="0"/>
              <a:t>Integrating angular velocity vector gives </a:t>
            </a:r>
            <a:r>
              <a:rPr lang="en-US" dirty="0" smtClean="0"/>
              <a:t>position</a:t>
            </a:r>
            <a:endParaRPr lang="en-US" dirty="0" smtClean="0"/>
          </a:p>
          <a:p>
            <a:pPr lvl="1"/>
            <a:r>
              <a:rPr lang="en-US" dirty="0" smtClean="0"/>
              <a:t>However gyro slowly drifts due to bias error which has no bound!!!</a:t>
            </a:r>
          </a:p>
          <a:p>
            <a:pPr lvl="1"/>
            <a:r>
              <a:rPr lang="en-US" dirty="0" smtClean="0"/>
              <a:t>Three axis magnetometer can check accuracy of gyro and “reset” if it drifts too far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Brian 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26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Introduction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737841" y="1617701"/>
            <a:ext cx="4157268" cy="1914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457200" lvl="1" indent="0" algn="ctr">
              <a:buFont typeface="Wingdings 3" charset="2"/>
              <a:buNone/>
            </a:pPr>
            <a:r>
              <a:rPr lang="en-US" sz="2400" u="sng" dirty="0" smtClean="0">
                <a:solidFill>
                  <a:srgbClr val="FFC000"/>
                </a:solidFill>
              </a:rPr>
              <a:t>Team Lead/Structure</a:t>
            </a:r>
          </a:p>
          <a:p>
            <a:pPr marL="457200" lvl="1" indent="0" algn="ctr">
              <a:buFont typeface="Wingdings 3" charset="2"/>
              <a:buNone/>
            </a:pPr>
            <a:r>
              <a:rPr lang="en-US" sz="2000" dirty="0" smtClean="0"/>
              <a:t>Charles Denis</a:t>
            </a:r>
          </a:p>
          <a:p>
            <a:pPr lvl="1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55574" y="3218375"/>
            <a:ext cx="33805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u="sng" dirty="0" smtClean="0">
                <a:solidFill>
                  <a:srgbClr val="FFC000"/>
                </a:solidFill>
              </a:rPr>
              <a:t>ADNCS</a:t>
            </a:r>
          </a:p>
          <a:p>
            <a:pPr algn="ctr"/>
            <a:r>
              <a:rPr lang="en-US" sz="2000" dirty="0" smtClean="0"/>
              <a:t>Jacob Gustafson</a:t>
            </a:r>
          </a:p>
          <a:p>
            <a:pPr algn="ctr"/>
            <a:r>
              <a:rPr lang="en-US" sz="2000" dirty="0" smtClean="0"/>
              <a:t>Brian Hanson</a:t>
            </a:r>
          </a:p>
          <a:p>
            <a:pPr algn="ctr"/>
            <a:r>
              <a:rPr lang="en-US" sz="2000" dirty="0" smtClean="0"/>
              <a:t>Nicholas Sloan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38799" y="1353460"/>
            <a:ext cx="42949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u="sng" dirty="0" smtClean="0">
                <a:solidFill>
                  <a:srgbClr val="FFC000"/>
                </a:solidFill>
              </a:rPr>
              <a:t>Communications</a:t>
            </a:r>
          </a:p>
          <a:p>
            <a:pPr algn="ctr"/>
            <a:r>
              <a:rPr lang="en-US" sz="2000" dirty="0" smtClean="0"/>
              <a:t>Ben </a:t>
            </a:r>
            <a:r>
              <a:rPr lang="en-US" sz="2000" dirty="0" err="1" smtClean="0"/>
              <a:t>Setterholm</a:t>
            </a:r>
            <a:endParaRPr lang="en-US" sz="2000" dirty="0" smtClean="0"/>
          </a:p>
          <a:p>
            <a:pPr algn="ctr"/>
            <a:r>
              <a:rPr lang="en-US" sz="2000" dirty="0" smtClean="0"/>
              <a:t>Tim </a:t>
            </a:r>
            <a:r>
              <a:rPr lang="en-US" sz="2000" dirty="0" err="1" smtClean="0"/>
              <a:t>Kukowski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839689" y="3205739"/>
            <a:ext cx="38931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u="sng" dirty="0" smtClean="0">
                <a:solidFill>
                  <a:srgbClr val="FFC000"/>
                </a:solidFill>
              </a:rPr>
              <a:t>Power Management</a:t>
            </a:r>
          </a:p>
          <a:p>
            <a:pPr algn="ctr"/>
            <a:r>
              <a:rPr lang="en-US" sz="2000" dirty="0" smtClean="0"/>
              <a:t>Ethan Arendt</a:t>
            </a:r>
          </a:p>
          <a:p>
            <a:pPr algn="ctr"/>
            <a:r>
              <a:rPr lang="en-US" sz="2000" dirty="0" smtClean="0"/>
              <a:t>Justin Seifert</a:t>
            </a:r>
          </a:p>
          <a:p>
            <a:pPr algn="ctr"/>
            <a:r>
              <a:rPr lang="en-US" sz="2000" dirty="0" smtClean="0"/>
              <a:t>Nicholas </a:t>
            </a:r>
            <a:r>
              <a:rPr lang="en-US" sz="2000" dirty="0" err="1" smtClean="0"/>
              <a:t>Janak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4604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ADNCS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Overview</a:t>
            </a:r>
          </a:p>
          <a:p>
            <a:pPr lvl="1"/>
            <a:r>
              <a:rPr lang="en-US" dirty="0" smtClean="0"/>
              <a:t>Read gyroscope data</a:t>
            </a:r>
          </a:p>
          <a:p>
            <a:pPr lvl="1"/>
            <a:r>
              <a:rPr lang="en-US" dirty="0" smtClean="0"/>
              <a:t>Integrate angular velocity</a:t>
            </a:r>
          </a:p>
          <a:p>
            <a:pPr lvl="1"/>
            <a:r>
              <a:rPr lang="en-US" dirty="0" smtClean="0"/>
              <a:t>Determine position</a:t>
            </a:r>
          </a:p>
          <a:p>
            <a:pPr lvl="1"/>
            <a:r>
              <a:rPr lang="en-US" dirty="0" smtClean="0"/>
              <a:t>Compare to magnetometer data</a:t>
            </a:r>
          </a:p>
          <a:p>
            <a:pPr lvl="2"/>
            <a:r>
              <a:rPr lang="en-US" dirty="0" smtClean="0"/>
              <a:t>If too far </a:t>
            </a:r>
          </a:p>
          <a:p>
            <a:pPr lvl="3"/>
            <a:r>
              <a:rPr lang="en-US" dirty="0"/>
              <a:t>R</a:t>
            </a:r>
            <a:r>
              <a:rPr lang="en-US" dirty="0" smtClean="0"/>
              <a:t>eset gyro</a:t>
            </a:r>
          </a:p>
          <a:p>
            <a:pPr lvl="2"/>
            <a:r>
              <a:rPr lang="en-US" dirty="0" smtClean="0"/>
              <a:t>Else if gyro data above acceptable bound</a:t>
            </a:r>
          </a:p>
          <a:p>
            <a:pPr lvl="3"/>
            <a:r>
              <a:rPr lang="en-US" dirty="0" smtClean="0"/>
              <a:t>Reset gyro</a:t>
            </a:r>
          </a:p>
          <a:p>
            <a:pPr lvl="2"/>
            <a:r>
              <a:rPr lang="en-US" dirty="0" smtClean="0"/>
              <a:t>End</a:t>
            </a:r>
          </a:p>
          <a:p>
            <a:pPr lvl="1"/>
            <a:r>
              <a:rPr lang="en-US" dirty="0" smtClean="0"/>
              <a:t>Compare gyro data and determine overall attitude</a:t>
            </a:r>
          </a:p>
          <a:p>
            <a:pPr lvl="1"/>
            <a:r>
              <a:rPr lang="en-US" dirty="0" smtClean="0"/>
              <a:t>Repeat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Brian 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48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Communications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31" y="1099458"/>
            <a:ext cx="9686316" cy="538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4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1000548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Communications Overview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Maximum total theoretical data that can be transferred per day: 50 MB</a:t>
            </a:r>
          </a:p>
          <a:p>
            <a:endParaRPr lang="en-US" dirty="0" smtClean="0"/>
          </a:p>
          <a:p>
            <a:r>
              <a:rPr lang="en-US" dirty="0" smtClean="0"/>
              <a:t>Effects that reduce transfer rate</a:t>
            </a:r>
          </a:p>
          <a:p>
            <a:pPr lvl="1"/>
            <a:r>
              <a:rPr lang="en-US" dirty="0" smtClean="0"/>
              <a:t>Weather</a:t>
            </a:r>
          </a:p>
          <a:p>
            <a:pPr lvl="1"/>
            <a:r>
              <a:rPr lang="en-US" dirty="0" smtClean="0"/>
              <a:t>Communications Algorithm</a:t>
            </a:r>
            <a:endParaRPr lang="en-US" dirty="0"/>
          </a:p>
          <a:p>
            <a:pPr lvl="1"/>
            <a:r>
              <a:rPr lang="en-US" dirty="0" smtClean="0"/>
              <a:t>Random Data Errors</a:t>
            </a:r>
          </a:p>
          <a:p>
            <a:endParaRPr lang="en-US" dirty="0" smtClean="0"/>
          </a:p>
          <a:p>
            <a:r>
              <a:rPr lang="en-US" dirty="0" smtClean="0"/>
              <a:t>Expected science data transfer per day: 15 MB</a:t>
            </a:r>
          </a:p>
          <a:p>
            <a:pPr lvl="1"/>
            <a:r>
              <a:rPr lang="en-US" dirty="0" smtClean="0"/>
              <a:t>Based on calculations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Guaranteed total data transfer per day: 10 MB</a:t>
            </a:r>
          </a:p>
          <a:p>
            <a:pPr lvl="1"/>
            <a:r>
              <a:rPr lang="en-US" dirty="0" smtClean="0"/>
              <a:t>Radio data from Aerospace Corp.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07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3718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1: Active Pinging</a:t>
            </a:r>
          </a:p>
          <a:p>
            <a:r>
              <a:rPr lang="en-US" dirty="0" smtClean="0"/>
              <a:t>Check if any other ground stations are currently in contact with SOCRATES</a:t>
            </a:r>
          </a:p>
          <a:p>
            <a:r>
              <a:rPr lang="en-US" dirty="0" smtClean="0"/>
              <a:t>If not, send hail signal once every 3 seconds</a:t>
            </a:r>
            <a:endParaRPr lang="en-US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528" y="1205963"/>
            <a:ext cx="1676400" cy="1524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657" y="925937"/>
            <a:ext cx="65024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82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6" presetClass="entr" presetSubtype="32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0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8.07081E-8 1.38953E-8 L 0.2912 1.38953E-8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54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ntr" presetSubtype="3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55066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447338" y="1063625"/>
            <a:ext cx="1514475" cy="35242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2: Establish Connection</a:t>
            </a:r>
          </a:p>
          <a:p>
            <a:r>
              <a:rPr lang="en-US" dirty="0" smtClean="0"/>
              <a:t>SOCRATES replies to hail</a:t>
            </a:r>
          </a:p>
          <a:p>
            <a:r>
              <a:rPr lang="en-US" dirty="0"/>
              <a:t>SOCRATES </a:t>
            </a:r>
            <a:r>
              <a:rPr lang="en-US" dirty="0" smtClean="0"/>
              <a:t>transmits GPS location, heading, and velocity information</a:t>
            </a:r>
          </a:p>
          <a:p>
            <a:r>
              <a:rPr lang="en-US" dirty="0"/>
              <a:t>SOCRATES </a:t>
            </a:r>
            <a:r>
              <a:rPr lang="en-US" dirty="0" smtClean="0"/>
              <a:t>transmits number of files ready for downlink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8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62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7295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3: Computation</a:t>
            </a:r>
          </a:p>
          <a:p>
            <a:r>
              <a:rPr lang="en-US" dirty="0" smtClean="0"/>
              <a:t>Ground station determines communication time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82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808726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3: Computation</a:t>
            </a:r>
          </a:p>
          <a:p>
            <a:r>
              <a:rPr lang="en-US" dirty="0" smtClean="0"/>
              <a:t>Ground station determines communication time</a:t>
            </a:r>
            <a:endParaRPr lang="en-US" dirty="0"/>
          </a:p>
          <a:p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612844" y="561544"/>
            <a:ext cx="10966313" cy="5734913"/>
          </a:xfrm>
          <a:prstGeom prst="roundRect">
            <a:avLst/>
          </a:prstGeom>
          <a:gradFill flip="none" rotWithShape="1">
            <a:gsLst>
              <a:gs pos="0">
                <a:srgbClr val="F99609">
                  <a:alpha val="95000"/>
                </a:srgbClr>
              </a:gs>
              <a:gs pos="100000">
                <a:srgbClr val="FBC220">
                  <a:alpha val="95000"/>
                </a:srgbClr>
              </a:gs>
            </a:gsLst>
            <a:lin ang="16200000" scaled="0"/>
            <a:tileRect/>
          </a:gradFill>
          <a:ln w="57150" cmpd="sng">
            <a:solidFill>
              <a:srgbClr val="98680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21" y="1442890"/>
            <a:ext cx="4051300" cy="39722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22" y="1447483"/>
            <a:ext cx="4051300" cy="39357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22" y="1442890"/>
            <a:ext cx="4051300" cy="39722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5" y="1206500"/>
            <a:ext cx="4438919" cy="4445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5" y="1206500"/>
            <a:ext cx="4438919" cy="4445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083348" y="3495566"/>
            <a:ext cx="54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2°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3560" y="3403600"/>
            <a:ext cx="2222500" cy="381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36634" y="3486970"/>
            <a:ext cx="1094480" cy="376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2000 km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38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/>
      <p:bldP spid="2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84450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3: Computation</a:t>
            </a:r>
          </a:p>
          <a:p>
            <a:r>
              <a:rPr lang="en-US" dirty="0" smtClean="0"/>
              <a:t>Ground station determines communication time</a:t>
            </a:r>
            <a:endParaRPr lang="en-US" dirty="0"/>
          </a:p>
          <a:p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612844" y="561544"/>
            <a:ext cx="10966313" cy="5734913"/>
          </a:xfrm>
          <a:prstGeom prst="roundRect">
            <a:avLst/>
          </a:prstGeom>
          <a:gradFill flip="none" rotWithShape="1">
            <a:gsLst>
              <a:gs pos="0">
                <a:srgbClr val="F99609">
                  <a:alpha val="95000"/>
                </a:srgbClr>
              </a:gs>
              <a:gs pos="100000">
                <a:srgbClr val="FBC220">
                  <a:alpha val="95000"/>
                </a:srgbClr>
              </a:gs>
            </a:gsLst>
            <a:lin ang="16200000" scaled="0"/>
            <a:tileRect/>
          </a:gradFill>
          <a:ln w="57150" cmpd="sng">
            <a:solidFill>
              <a:srgbClr val="98680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6" y="1206500"/>
            <a:ext cx="4438919" cy="4445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6" y="1206500"/>
            <a:ext cx="4438919" cy="4445000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1293456" y="1572473"/>
            <a:ext cx="4647200" cy="378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Tx/>
            </a:pPr>
            <a:r>
              <a:rPr lang="en-US" dirty="0">
                <a:solidFill>
                  <a:srgbClr val="000000"/>
                </a:solidFill>
              </a:rPr>
              <a:t>SOCRATES </a:t>
            </a:r>
            <a:r>
              <a:rPr lang="en-US" dirty="0" smtClean="0">
                <a:solidFill>
                  <a:srgbClr val="000000"/>
                </a:solidFill>
              </a:rPr>
              <a:t>makes contact</a:t>
            </a:r>
          </a:p>
          <a:p>
            <a:pPr>
              <a:buClrTx/>
            </a:pPr>
            <a:r>
              <a:rPr lang="en-US" dirty="0" smtClean="0">
                <a:solidFill>
                  <a:srgbClr val="000000"/>
                </a:solidFill>
              </a:rPr>
              <a:t>Determine range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2581" y="1976636"/>
            <a:ext cx="10795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5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7295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3: Computation</a:t>
            </a:r>
          </a:p>
          <a:p>
            <a:r>
              <a:rPr lang="en-US" dirty="0" smtClean="0"/>
              <a:t>Ground station determines communication time</a:t>
            </a:r>
            <a:endParaRPr lang="en-US" dirty="0"/>
          </a:p>
          <a:p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612844" y="561544"/>
            <a:ext cx="10966313" cy="5734913"/>
          </a:xfrm>
          <a:prstGeom prst="roundRect">
            <a:avLst/>
          </a:prstGeom>
          <a:gradFill flip="none" rotWithShape="1">
            <a:gsLst>
              <a:gs pos="0">
                <a:srgbClr val="F99609">
                  <a:alpha val="95000"/>
                </a:srgbClr>
              </a:gs>
              <a:gs pos="100000">
                <a:srgbClr val="FBC220">
                  <a:alpha val="95000"/>
                </a:srgbClr>
              </a:gs>
            </a:gsLst>
            <a:lin ang="16200000" scaled="0"/>
            <a:tileRect/>
          </a:gradFill>
          <a:ln w="57150" cmpd="sng">
            <a:solidFill>
              <a:srgbClr val="98680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6" y="1206500"/>
            <a:ext cx="4438919" cy="4445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5" y="1206500"/>
            <a:ext cx="4438919" cy="4445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5" y="1206500"/>
            <a:ext cx="4438919" cy="4445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4" y="1206500"/>
            <a:ext cx="4438919" cy="4445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224" y="1207008"/>
            <a:ext cx="4438919" cy="4445000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1293456" y="1572473"/>
            <a:ext cx="4647200" cy="378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Tx/>
            </a:pPr>
            <a:r>
              <a:rPr lang="en-US" dirty="0">
                <a:solidFill>
                  <a:srgbClr val="000000"/>
                </a:solidFill>
              </a:rPr>
              <a:t>SOCRATES </a:t>
            </a:r>
            <a:r>
              <a:rPr lang="en-US" dirty="0" smtClean="0">
                <a:solidFill>
                  <a:srgbClr val="000000"/>
                </a:solidFill>
              </a:rPr>
              <a:t>makes contact</a:t>
            </a:r>
          </a:p>
          <a:p>
            <a:pPr>
              <a:buClrTx/>
            </a:pPr>
            <a:r>
              <a:rPr lang="en-US" dirty="0" smtClean="0">
                <a:solidFill>
                  <a:srgbClr val="000000"/>
                </a:solidFill>
              </a:rPr>
              <a:t>Determine range</a:t>
            </a:r>
          </a:p>
          <a:p>
            <a:pPr>
              <a:buClrTx/>
            </a:pPr>
            <a:r>
              <a:rPr lang="en-US" dirty="0" smtClean="0">
                <a:solidFill>
                  <a:srgbClr val="000000"/>
                </a:solidFill>
              </a:rPr>
              <a:t>Forward time step</a:t>
            </a:r>
          </a:p>
          <a:p>
            <a:pPr lvl="1">
              <a:buClrTx/>
            </a:pPr>
            <a:r>
              <a:rPr lang="en-US" dirty="0">
                <a:solidFill>
                  <a:srgbClr val="000000"/>
                </a:solidFill>
              </a:rPr>
              <a:t>3</a:t>
            </a:r>
            <a:r>
              <a:rPr lang="en-US" dirty="0" smtClean="0">
                <a:solidFill>
                  <a:srgbClr val="000000"/>
                </a:solidFill>
              </a:rPr>
              <a:t> second intervals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63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66563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1395302"/>
            <a:ext cx="7626532" cy="4992973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4: Command</a:t>
            </a:r>
          </a:p>
          <a:p>
            <a:r>
              <a:rPr lang="en-US" dirty="0" smtClean="0"/>
              <a:t>Ground Station sends command code</a:t>
            </a:r>
          </a:p>
          <a:p>
            <a:pPr lvl="1"/>
            <a:r>
              <a:rPr lang="en-US" dirty="0"/>
              <a:t>transfer queued file</a:t>
            </a:r>
          </a:p>
          <a:p>
            <a:pPr lvl="1"/>
            <a:r>
              <a:rPr lang="en-US" dirty="0"/>
              <a:t>transfer log file</a:t>
            </a:r>
          </a:p>
          <a:p>
            <a:pPr lvl="1"/>
            <a:r>
              <a:rPr lang="en-US" dirty="0"/>
              <a:t>diagnostics</a:t>
            </a:r>
          </a:p>
          <a:p>
            <a:pPr lvl="1"/>
            <a:r>
              <a:rPr lang="en-US" dirty="0"/>
              <a:t>delete queued </a:t>
            </a:r>
            <a:r>
              <a:rPr lang="en-US" dirty="0" smtClean="0"/>
              <a:t>file</a:t>
            </a:r>
          </a:p>
          <a:p>
            <a:r>
              <a:rPr lang="en-US" dirty="0"/>
              <a:t>SOCRATES </a:t>
            </a:r>
            <a:r>
              <a:rPr lang="en-US" dirty="0" smtClean="0"/>
              <a:t>purges marked files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3669243" y="4078577"/>
            <a:ext cx="3843158" cy="23011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/>
            <a:r>
              <a:rPr lang="en-US" dirty="0" smtClean="0"/>
              <a:t>delete all data files</a:t>
            </a:r>
          </a:p>
          <a:p>
            <a:pPr lvl="1"/>
            <a:r>
              <a:rPr lang="en-US" dirty="0" smtClean="0"/>
              <a:t>delete log file</a:t>
            </a:r>
          </a:p>
          <a:p>
            <a:pPr lvl="1"/>
            <a:r>
              <a:rPr lang="en-US" dirty="0" smtClean="0"/>
              <a:t>reboot OS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oodbye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95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Motivation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2" y="1227551"/>
            <a:ext cx="2934336" cy="51607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SOCRATES: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21140" y="1427446"/>
            <a:ext cx="690552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FFFF00"/>
                </a:solidFill>
              </a:rPr>
              <a:t>S</a:t>
            </a:r>
            <a:r>
              <a:rPr lang="en-US" sz="3600" dirty="0" smtClean="0"/>
              <a:t>ignal </a:t>
            </a:r>
            <a:endParaRPr lang="en-US" sz="3600" dirty="0"/>
          </a:p>
          <a:p>
            <a:r>
              <a:rPr lang="en-US" sz="3600" dirty="0" smtClean="0"/>
              <a:t>  </a:t>
            </a:r>
            <a:r>
              <a:rPr lang="en-US" sz="3600" dirty="0" smtClean="0">
                <a:solidFill>
                  <a:srgbClr val="FFFF00"/>
                </a:solidFill>
              </a:rPr>
              <a:t>O</a:t>
            </a:r>
            <a:r>
              <a:rPr lang="en-US" sz="3600" dirty="0" smtClean="0"/>
              <a:t>pportunity </a:t>
            </a:r>
            <a:endParaRPr lang="en-US" sz="3600" dirty="0"/>
          </a:p>
          <a:p>
            <a:r>
              <a:rPr lang="en-US" sz="3600" dirty="0" smtClean="0"/>
              <a:t>     </a:t>
            </a:r>
            <a:r>
              <a:rPr lang="en-US" sz="3600" dirty="0" err="1" smtClean="0">
                <a:solidFill>
                  <a:srgbClr val="FFFF00"/>
                </a:solidFill>
              </a:rPr>
              <a:t>C</a:t>
            </a:r>
            <a:r>
              <a:rPr lang="en-US" sz="3600" dirty="0" err="1" smtClean="0"/>
              <a:t>ubesat</a:t>
            </a:r>
            <a:r>
              <a:rPr lang="en-US" sz="3600" dirty="0" smtClean="0"/>
              <a:t> </a:t>
            </a:r>
            <a:endParaRPr lang="en-US" sz="3600" dirty="0"/>
          </a:p>
          <a:p>
            <a:r>
              <a:rPr lang="en-US" sz="3600" dirty="0" smtClean="0"/>
              <a:t>       </a:t>
            </a:r>
            <a:r>
              <a:rPr lang="en-US" sz="3600" dirty="0" smtClean="0">
                <a:solidFill>
                  <a:srgbClr val="FFFF00"/>
                </a:solidFill>
              </a:rPr>
              <a:t>R</a:t>
            </a:r>
            <a:r>
              <a:rPr lang="en-US" sz="3600" dirty="0" smtClean="0"/>
              <a:t>anging </a:t>
            </a:r>
            <a:endParaRPr lang="en-US" sz="3600" dirty="0"/>
          </a:p>
          <a:p>
            <a:r>
              <a:rPr lang="en-US" sz="3600" dirty="0" smtClean="0"/>
              <a:t>          </a:t>
            </a:r>
            <a:r>
              <a:rPr lang="en-US" sz="3600" dirty="0" smtClean="0">
                <a:solidFill>
                  <a:srgbClr val="FFFF00"/>
                </a:solidFill>
              </a:rPr>
              <a:t>A</a:t>
            </a:r>
            <a:r>
              <a:rPr lang="en-US" sz="3600" dirty="0" smtClean="0"/>
              <a:t>nd </a:t>
            </a:r>
            <a:endParaRPr lang="en-US" sz="3600" dirty="0"/>
          </a:p>
          <a:p>
            <a:r>
              <a:rPr lang="en-US" sz="3600" dirty="0" smtClean="0"/>
              <a:t>            </a:t>
            </a:r>
            <a:r>
              <a:rPr lang="en-US" sz="3600" dirty="0" smtClean="0">
                <a:solidFill>
                  <a:srgbClr val="FFFF00"/>
                </a:solidFill>
              </a:rPr>
              <a:t>T</a:t>
            </a:r>
            <a:r>
              <a:rPr lang="en-US" sz="3600" dirty="0" smtClean="0"/>
              <a:t>iming </a:t>
            </a:r>
            <a:endParaRPr lang="en-US" sz="3600" dirty="0"/>
          </a:p>
          <a:p>
            <a:r>
              <a:rPr lang="en-US" sz="3600" dirty="0" smtClean="0"/>
              <a:t>              </a:t>
            </a:r>
            <a:r>
              <a:rPr lang="en-US" sz="3600" dirty="0" smtClean="0">
                <a:solidFill>
                  <a:srgbClr val="FFFF00"/>
                </a:solidFill>
              </a:rPr>
              <a:t>E</a:t>
            </a:r>
            <a:r>
              <a:rPr lang="en-US" sz="3600" dirty="0" smtClean="0"/>
              <a:t>xperiment </a:t>
            </a:r>
            <a:endParaRPr lang="en-US" sz="3600" dirty="0"/>
          </a:p>
          <a:p>
            <a:r>
              <a:rPr lang="en-US" sz="3600" dirty="0" smtClean="0"/>
              <a:t>                </a:t>
            </a:r>
            <a:r>
              <a:rPr lang="en-US" sz="3600" dirty="0" smtClean="0">
                <a:solidFill>
                  <a:srgbClr val="FFFF00"/>
                </a:solidFill>
              </a:rPr>
              <a:t>S</a:t>
            </a:r>
            <a:r>
              <a:rPr lang="en-US" sz="3600" dirty="0" smtClean="0"/>
              <a:t>ystem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9177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68352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8089556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5: Transmit Data</a:t>
            </a:r>
          </a:p>
          <a:p>
            <a:r>
              <a:rPr lang="en-US" dirty="0"/>
              <a:t>SOCRATES </a:t>
            </a:r>
            <a:r>
              <a:rPr lang="en-US" dirty="0" smtClean="0"/>
              <a:t>transmits one 128 </a:t>
            </a:r>
            <a:r>
              <a:rPr lang="en-US" dirty="0" err="1" smtClean="0"/>
              <a:t>kB</a:t>
            </a:r>
            <a:r>
              <a:rPr lang="en-US" dirty="0" smtClean="0"/>
              <a:t> packet</a:t>
            </a:r>
          </a:p>
          <a:p>
            <a:pPr lvl="1"/>
            <a:r>
              <a:rPr lang="en-US" dirty="0"/>
              <a:t>5</a:t>
            </a:r>
            <a:r>
              <a:rPr lang="en-US" dirty="0" smtClean="0"/>
              <a:t> time steps</a:t>
            </a:r>
          </a:p>
          <a:p>
            <a:r>
              <a:rPr lang="en-US" dirty="0"/>
              <a:t>Selective Repeat </a:t>
            </a:r>
            <a:r>
              <a:rPr lang="en-US" dirty="0" smtClean="0"/>
              <a:t>ARQ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/>
              <a:t>Automatic Repeat </a:t>
            </a:r>
            <a:r>
              <a:rPr lang="en-US" dirty="0" smtClean="0"/>
              <a:t>Query) protocol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8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70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62986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6: Error Checking</a:t>
            </a:r>
          </a:p>
          <a:p>
            <a:r>
              <a:rPr lang="en-US" dirty="0" smtClean="0"/>
              <a:t>Ground Station computes checksum</a:t>
            </a:r>
          </a:p>
          <a:p>
            <a:r>
              <a:rPr lang="en-US" dirty="0" smtClean="0"/>
              <a:t>Ground Station transmits checksum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2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55066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7: Confirmation</a:t>
            </a:r>
          </a:p>
          <a:p>
            <a:r>
              <a:rPr lang="en-US" dirty="0"/>
              <a:t>SOCRATES </a:t>
            </a:r>
            <a:r>
              <a:rPr lang="en-US" dirty="0" smtClean="0"/>
              <a:t>checks checksum</a:t>
            </a:r>
          </a:p>
          <a:p>
            <a:r>
              <a:rPr lang="en-US" dirty="0"/>
              <a:t>SOCRATES </a:t>
            </a:r>
            <a:r>
              <a:rPr lang="en-US" dirty="0" smtClean="0"/>
              <a:t>appends log file</a:t>
            </a:r>
          </a:p>
          <a:p>
            <a:r>
              <a:rPr lang="en-US" dirty="0"/>
              <a:t>SOCRATES </a:t>
            </a:r>
            <a:r>
              <a:rPr lang="en-US" dirty="0" smtClean="0"/>
              <a:t>marks file for deletion if transmission successful</a:t>
            </a:r>
          </a:p>
          <a:p>
            <a:r>
              <a:rPr lang="en-US" dirty="0"/>
              <a:t>SOCRATES relays success/failure to ground station</a:t>
            </a:r>
          </a:p>
          <a:p>
            <a:r>
              <a:rPr lang="en-US" dirty="0"/>
              <a:t>SOCRATES </a:t>
            </a:r>
            <a:r>
              <a:rPr lang="en-US" dirty="0" smtClean="0"/>
              <a:t>awaits next command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8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3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66563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1395302"/>
            <a:ext cx="7626532" cy="4992973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4: Command</a:t>
            </a:r>
          </a:p>
          <a:p>
            <a:r>
              <a:rPr lang="en-US" dirty="0" smtClean="0"/>
              <a:t>Ground Station sends command code</a:t>
            </a:r>
          </a:p>
          <a:p>
            <a:pPr lvl="1"/>
            <a:r>
              <a:rPr lang="en-US" dirty="0"/>
              <a:t>transfer queued file</a:t>
            </a:r>
          </a:p>
          <a:p>
            <a:pPr lvl="1"/>
            <a:r>
              <a:rPr lang="en-US" dirty="0"/>
              <a:t>transfer log file</a:t>
            </a:r>
          </a:p>
          <a:p>
            <a:pPr lvl="1"/>
            <a:r>
              <a:rPr lang="en-US" dirty="0"/>
              <a:t>diagnostics</a:t>
            </a:r>
          </a:p>
          <a:p>
            <a:pPr lvl="1"/>
            <a:r>
              <a:rPr lang="en-US" dirty="0"/>
              <a:t>delete queued </a:t>
            </a:r>
            <a:r>
              <a:rPr lang="en-US" dirty="0" smtClean="0"/>
              <a:t>file</a:t>
            </a:r>
          </a:p>
          <a:p>
            <a:r>
              <a:rPr lang="en-US" dirty="0"/>
              <a:t>SOCRATES </a:t>
            </a:r>
            <a:r>
              <a:rPr lang="en-US" dirty="0" smtClean="0"/>
              <a:t>purges marked files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3669243" y="4078577"/>
            <a:ext cx="3843158" cy="23011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/>
            <a:r>
              <a:rPr lang="en-US" dirty="0" smtClean="0"/>
              <a:t>delete all data files</a:t>
            </a:r>
          </a:p>
          <a:p>
            <a:pPr lvl="1"/>
            <a:r>
              <a:rPr lang="en-US" dirty="0" smtClean="0"/>
              <a:t>delete log file</a:t>
            </a:r>
          </a:p>
          <a:p>
            <a:pPr lvl="1"/>
            <a:r>
              <a:rPr lang="en-US" dirty="0" smtClean="0"/>
              <a:t>reboot OS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oodbye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1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1929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Diagnostics</a:t>
            </a:r>
          </a:p>
          <a:p>
            <a:r>
              <a:rPr lang="en-US" dirty="0" smtClean="0"/>
              <a:t>Onboard Time</a:t>
            </a:r>
          </a:p>
          <a:p>
            <a:r>
              <a:rPr lang="en-US" dirty="0" smtClean="0"/>
              <a:t>GPS Position, Velocity, Satellite Lock</a:t>
            </a:r>
          </a:p>
          <a:p>
            <a:r>
              <a:rPr lang="en-US" dirty="0" smtClean="0"/>
              <a:t>Battery Status, Panel Cell Performance</a:t>
            </a:r>
          </a:p>
          <a:p>
            <a:r>
              <a:rPr lang="en-US" dirty="0" smtClean="0"/>
              <a:t>Attitude Magnetic Lock</a:t>
            </a:r>
          </a:p>
          <a:p>
            <a:r>
              <a:rPr lang="en-US" dirty="0" smtClean="0"/>
              <a:t>Data Storage Check</a:t>
            </a:r>
          </a:p>
          <a:p>
            <a:r>
              <a:rPr lang="en-US" dirty="0" smtClean="0"/>
              <a:t>Detector Diagnostics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8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2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84450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Communications Hardware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2250" y="1826266"/>
            <a:ext cx="5474493" cy="516072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FreeWave</a:t>
            </a:r>
            <a:r>
              <a:rPr lang="en-US" dirty="0" smtClean="0"/>
              <a:t> Radio @ 915MHz</a:t>
            </a:r>
            <a:endParaRPr lang="en-US" dirty="0"/>
          </a:p>
          <a:p>
            <a:pPr lvl="1"/>
            <a:r>
              <a:rPr lang="en-US" dirty="0" smtClean="0"/>
              <a:t>Compact radio with high data rate</a:t>
            </a:r>
          </a:p>
          <a:p>
            <a:pPr lvl="1"/>
            <a:r>
              <a:rPr lang="en-US" dirty="0" smtClean="0"/>
              <a:t>Radio from Aerospace Corp.</a:t>
            </a:r>
          </a:p>
          <a:p>
            <a:endParaRPr lang="en-US" dirty="0" smtClean="0"/>
          </a:p>
          <a:p>
            <a:r>
              <a:rPr lang="en-US" dirty="0" smtClean="0"/>
              <a:t>Patch Antenna</a:t>
            </a:r>
          </a:p>
          <a:p>
            <a:pPr lvl="1"/>
            <a:r>
              <a:rPr lang="en-US" dirty="0" smtClean="0"/>
              <a:t>Low Profile</a:t>
            </a:r>
          </a:p>
          <a:p>
            <a:pPr lvl="1"/>
            <a:r>
              <a:rPr lang="en-US" dirty="0" smtClean="0"/>
              <a:t>Passive control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717" y="1632627"/>
            <a:ext cx="3516004" cy="1770210"/>
          </a:xfrm>
          <a:prstGeom prst="rect">
            <a:avLst/>
          </a:prstGeom>
          <a:effectLst>
            <a:softEdge rad="25400"/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432" y="3773782"/>
            <a:ext cx="2526574" cy="252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2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25" y="1251857"/>
            <a:ext cx="9165168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66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Power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Power Requirements</a:t>
            </a:r>
          </a:p>
          <a:p>
            <a:pPr lvl="2"/>
            <a:r>
              <a:rPr lang="en-US" dirty="0" smtClean="0"/>
              <a:t>Supply power for continuous operation of all system components</a:t>
            </a:r>
          </a:p>
          <a:p>
            <a:pPr lvl="2"/>
            <a:r>
              <a:rPr lang="en-US" dirty="0" smtClean="0"/>
              <a:t>Remain unpowered through launch, and 45 mins after deployment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Power Supply vs Power Draw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Environmental Factors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Final Power Components</a:t>
            </a:r>
          </a:p>
          <a:p>
            <a:pPr lvl="2"/>
            <a:r>
              <a:rPr lang="en-US" dirty="0" smtClean="0"/>
              <a:t>Addition of deployable solar panels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74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 Demands: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619119"/>
              </p:ext>
            </p:extLst>
          </p:nvPr>
        </p:nvGraphicFramePr>
        <p:xfrm>
          <a:off x="4598893" y="1227550"/>
          <a:ext cx="6156244" cy="5274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0046"/>
                <a:gridCol w="3506198"/>
              </a:tblGrid>
              <a:tr h="50848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Component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Power Consumption (Watts)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Payload</a:t>
                      </a:r>
                      <a:r>
                        <a:rPr lang="en-US" baseline="0" dirty="0" smtClean="0"/>
                        <a:t> (GRID)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Flight Computer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0.33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Magnetometers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Gyroscopes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0.02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GPS Receiver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0.99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GPS Antenna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 </a:t>
                      </a:r>
                      <a:endParaRPr lang="en-US" dirty="0"/>
                    </a:p>
                  </a:txBody>
                  <a:tcPr/>
                </a:tc>
              </a:tr>
              <a:tr h="953197">
                <a:tc>
                  <a:txBody>
                    <a:bodyPr/>
                    <a:lstStyle/>
                    <a:p>
                      <a:r>
                        <a:rPr lang="en-US" dirty="0" smtClean="0"/>
                        <a:t>Radio &amp; Antenna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0.105  Idle</a:t>
                      </a:r>
                    </a:p>
                    <a:p>
                      <a:r>
                        <a:rPr lang="en-US" dirty="0" smtClean="0"/>
                        <a:t>0.45  Receiving</a:t>
                      </a:r>
                    </a:p>
                    <a:p>
                      <a:r>
                        <a:rPr lang="en-US" dirty="0" smtClean="0"/>
                        <a:t>4.275</a:t>
                      </a:r>
                      <a:r>
                        <a:rPr lang="en-US" baseline="0" dirty="0" smtClean="0"/>
                        <a:t>  Transmitting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EPS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0.21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Solar Panels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Batteries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7.085 / 7.43 / 11.26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6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447338" y="1063625"/>
            <a:ext cx="1514475" cy="35242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221" y="5477435"/>
            <a:ext cx="280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B2B2B2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 smtClean="0">
                <a:solidFill>
                  <a:prstClr val="white"/>
                </a:solidFill>
              </a:rPr>
              <a:t>Battery Operational Range: 77 W – 68 W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221" y="3346247"/>
            <a:ext cx="3208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B2B2B2"/>
              </a:buClr>
              <a:buFont typeface="Century Gothic" panose="020B0502020202020204" pitchFamily="34" charset="0"/>
              <a:buChar char="►"/>
            </a:pPr>
            <a:r>
              <a:rPr lang="en-US" dirty="0" smtClean="0">
                <a:solidFill>
                  <a:prstClr val="white"/>
                </a:solidFill>
              </a:rPr>
              <a:t>Power Supplied Per Orbit: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61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164798"/>
            <a:ext cx="10714995" cy="380215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Final Design Components</a:t>
            </a:r>
          </a:p>
          <a:p>
            <a:pPr lvl="1"/>
            <a:r>
              <a:rPr lang="en-US" u="sng" dirty="0" smtClean="0"/>
              <a:t>Power Management Board: P31us </a:t>
            </a:r>
            <a:r>
              <a:rPr lang="en-US" u="sng" dirty="0"/>
              <a:t>– </a:t>
            </a:r>
            <a:r>
              <a:rPr lang="en-US" u="sng" dirty="0" err="1" smtClean="0"/>
              <a:t>GomSpace</a:t>
            </a:r>
            <a:endParaRPr lang="en-US" u="sng" dirty="0" smtClean="0"/>
          </a:p>
          <a:p>
            <a:pPr lvl="2"/>
            <a:r>
              <a:rPr lang="en-US" dirty="0" smtClean="0"/>
              <a:t>2 regulated Power buses: 3.3V at 5A and 5V at 4A</a:t>
            </a:r>
          </a:p>
          <a:p>
            <a:pPr lvl="2"/>
            <a:r>
              <a:rPr lang="en-US" dirty="0" smtClean="0"/>
              <a:t>High and low voltage surge protection</a:t>
            </a:r>
          </a:p>
          <a:p>
            <a:pPr lvl="2"/>
            <a:r>
              <a:rPr lang="en-US" dirty="0" smtClean="0"/>
              <a:t>User control of on/off state of bus outputs</a:t>
            </a:r>
          </a:p>
          <a:p>
            <a:pPr lvl="2"/>
            <a:r>
              <a:rPr lang="en-US" dirty="0" smtClean="0"/>
              <a:t>4 operating states dependent on battery voltage</a:t>
            </a:r>
          </a:p>
          <a:p>
            <a:pPr lvl="2"/>
            <a:r>
              <a:rPr lang="en-US" dirty="0" smtClean="0"/>
              <a:t>Measures/Records:</a:t>
            </a:r>
          </a:p>
          <a:p>
            <a:pPr lvl="3"/>
            <a:r>
              <a:rPr lang="en-US" dirty="0" smtClean="0"/>
              <a:t>Current in/out of solar panels</a:t>
            </a:r>
          </a:p>
          <a:p>
            <a:pPr lvl="3"/>
            <a:r>
              <a:rPr lang="en-US" dirty="0" smtClean="0"/>
              <a:t>Battery voltage</a:t>
            </a:r>
          </a:p>
          <a:p>
            <a:pPr lvl="3"/>
            <a:r>
              <a:rPr lang="en-US" dirty="0" smtClean="0"/>
              <a:t>Voltages into output bus &amp; current out of all power output channels</a:t>
            </a:r>
          </a:p>
          <a:p>
            <a:pPr lvl="3"/>
            <a:r>
              <a:rPr lang="en-US" dirty="0" smtClean="0"/>
              <a:t>Temperatures of components</a:t>
            </a:r>
            <a:endParaRPr lang="en-US" dirty="0"/>
          </a:p>
          <a:p>
            <a:pPr lvl="3"/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181" y="2026544"/>
            <a:ext cx="2733035" cy="232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39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Motivation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99818" y="36315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397382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668" y="4153715"/>
            <a:ext cx="2542252" cy="13229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2405" y="1239837"/>
            <a:ext cx="823856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B2B2B2"/>
              </a:buClr>
              <a:buFont typeface="Century Gothic" panose="020B0502020202020204" pitchFamily="34" charset="0"/>
              <a:buChar char="►"/>
            </a:pPr>
            <a:r>
              <a:rPr lang="en-US" dirty="0" smtClean="0">
                <a:solidFill>
                  <a:prstClr val="white"/>
                </a:solidFill>
              </a:rPr>
              <a:t>Final Design Components</a:t>
            </a:r>
          </a:p>
          <a:p>
            <a:pPr marL="742950" lvl="1" indent="-285750">
              <a:lnSpc>
                <a:spcPct val="150000"/>
              </a:lnSpc>
              <a:buClr>
                <a:srgbClr val="B2B2B2"/>
              </a:buClr>
              <a:buFont typeface="Century Gothic" panose="020B0502020202020204" pitchFamily="34" charset="0"/>
              <a:buChar char="►"/>
            </a:pPr>
            <a:r>
              <a:rPr lang="en-US" u="sng" dirty="0" smtClean="0">
                <a:solidFill>
                  <a:prstClr val="white"/>
                </a:solidFill>
              </a:rPr>
              <a:t>Batteries: </a:t>
            </a:r>
            <a:r>
              <a:rPr lang="en-US" u="sng" dirty="0" err="1" smtClean="0">
                <a:solidFill>
                  <a:prstClr val="white"/>
                </a:solidFill>
              </a:rPr>
              <a:t>BPx</a:t>
            </a:r>
            <a:r>
              <a:rPr lang="en-US" u="sng" dirty="0" smtClean="0">
                <a:solidFill>
                  <a:prstClr val="white"/>
                </a:solidFill>
              </a:rPr>
              <a:t> – </a:t>
            </a:r>
            <a:r>
              <a:rPr lang="en-US" u="sng" dirty="0" err="1" smtClean="0">
                <a:solidFill>
                  <a:prstClr val="white"/>
                </a:solidFill>
              </a:rPr>
              <a:t>GomSpace</a:t>
            </a:r>
            <a:endParaRPr lang="en-US" u="sng" dirty="0" smtClean="0">
              <a:solidFill>
                <a:prstClr val="white"/>
              </a:solidFill>
            </a:endParaRPr>
          </a:p>
          <a:p>
            <a:pPr marL="1200150" lvl="2" indent="-285750">
              <a:spcBef>
                <a:spcPts val="600"/>
              </a:spcBef>
              <a:buClr>
                <a:srgbClr val="B2B2B2"/>
              </a:buClr>
              <a:buSzPct val="95000"/>
              <a:buFont typeface="Century Gothic" panose="020B0502020202020204" pitchFamily="34" charset="0"/>
              <a:buChar char="►"/>
            </a:pPr>
            <a:r>
              <a:rPr lang="en-US" sz="1600" dirty="0" smtClean="0">
                <a:solidFill>
                  <a:prstClr val="white"/>
                </a:solidFill>
              </a:rPr>
              <a:t>8 ion lithium ion cells</a:t>
            </a:r>
          </a:p>
          <a:p>
            <a:pPr marL="1200150" lvl="2" indent="-285750">
              <a:spcBef>
                <a:spcPts val="600"/>
              </a:spcBef>
              <a:buClr>
                <a:srgbClr val="B2B2B2"/>
              </a:buClr>
              <a:buSzPct val="95000"/>
              <a:buFont typeface="Century Gothic" panose="020B0502020202020204" pitchFamily="34" charset="0"/>
              <a:buChar char="►"/>
            </a:pPr>
            <a:r>
              <a:rPr lang="en-US" sz="1600" dirty="0" smtClean="0">
                <a:solidFill>
                  <a:prstClr val="white"/>
                </a:solidFill>
              </a:rPr>
              <a:t>Nominal voltage 12-16.8 V, 5.2 Amps</a:t>
            </a:r>
          </a:p>
          <a:p>
            <a:pPr marL="1200150" lvl="2" indent="-285750">
              <a:spcBef>
                <a:spcPts val="600"/>
              </a:spcBef>
              <a:buClr>
                <a:srgbClr val="B2B2B2"/>
              </a:buClr>
              <a:buSzPct val="95000"/>
              <a:buFont typeface="Century Gothic" panose="020B0502020202020204" pitchFamily="34" charset="0"/>
              <a:buChar char="►"/>
            </a:pPr>
            <a:r>
              <a:rPr lang="en-US" sz="1600" dirty="0" smtClean="0">
                <a:solidFill>
                  <a:prstClr val="white"/>
                </a:solidFill>
              </a:rPr>
              <a:t>Operating power capacity 77 W – 68 W</a:t>
            </a:r>
          </a:p>
          <a:p>
            <a:pPr marL="1200150" lvl="2" indent="-285750">
              <a:spcBef>
                <a:spcPts val="600"/>
              </a:spcBef>
              <a:buClr>
                <a:srgbClr val="B2B2B2"/>
              </a:buClr>
              <a:buSzPct val="95000"/>
              <a:buFont typeface="Century Gothic" panose="020B0502020202020204" pitchFamily="34" charset="0"/>
              <a:buChar char="►"/>
            </a:pPr>
            <a:r>
              <a:rPr lang="en-US" sz="1600" dirty="0" smtClean="0">
                <a:solidFill>
                  <a:prstClr val="white"/>
                </a:solidFill>
              </a:rPr>
              <a:t>Compatible with P31-us EPS board</a:t>
            </a:r>
            <a:endParaRPr lang="en-US" sz="1600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11" y="3650233"/>
            <a:ext cx="2733035" cy="2329912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450" y="3762459"/>
            <a:ext cx="3111513" cy="2105457"/>
          </a:xfrm>
        </p:spPr>
      </p:pic>
    </p:spTree>
    <p:extLst>
      <p:ext uri="{BB962C8B-B14F-4D97-AF65-F5344CB8AC3E}">
        <p14:creationId xmlns:p14="http://schemas.microsoft.com/office/powerpoint/2010/main" val="135048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Final Design Components</a:t>
            </a:r>
          </a:p>
          <a:p>
            <a:pPr lvl="1"/>
            <a:r>
              <a:rPr lang="en-US" u="sng" dirty="0" smtClean="0"/>
              <a:t>Solar Panels: SP-L-S3U-0016-CS – </a:t>
            </a:r>
            <a:r>
              <a:rPr lang="en-US" u="sng" dirty="0" err="1" smtClean="0"/>
              <a:t>ClydeSpace</a:t>
            </a:r>
            <a:endParaRPr lang="en-US" u="sng" dirty="0" smtClean="0"/>
          </a:p>
          <a:p>
            <a:pPr lvl="2">
              <a:spcBef>
                <a:spcPts val="600"/>
              </a:spcBef>
            </a:pPr>
            <a:r>
              <a:rPr lang="en-US" dirty="0" smtClean="0"/>
              <a:t>7 solar cells with 28.3% minimum efficiency per 3U side </a:t>
            </a:r>
          </a:p>
          <a:p>
            <a:pPr lvl="2">
              <a:spcBef>
                <a:spcPts val="600"/>
              </a:spcBef>
            </a:pPr>
            <a:r>
              <a:rPr lang="en-US" dirty="0" smtClean="0"/>
              <a:t>Integrated temperature sensors</a:t>
            </a:r>
          </a:p>
          <a:p>
            <a:pPr lvl="2">
              <a:spcBef>
                <a:spcPts val="600"/>
              </a:spcBef>
            </a:pPr>
            <a:r>
              <a:rPr lang="en-US" dirty="0" smtClean="0"/>
              <a:t>6.26 – 8.63 W produced in -40 – 80 degrees Celsius </a:t>
            </a:r>
          </a:p>
          <a:p>
            <a:pPr lvl="2">
              <a:spcBef>
                <a:spcPts val="600"/>
              </a:spcBef>
            </a:pPr>
            <a:r>
              <a:rPr lang="en-US" dirty="0" smtClean="0"/>
              <a:t>Can be integrated with multiple additional sensors</a:t>
            </a:r>
          </a:p>
          <a:p>
            <a:pPr lvl="2">
              <a:spcBef>
                <a:spcPts val="600"/>
              </a:spcBef>
            </a:pPr>
            <a:r>
              <a:rPr lang="en-US" dirty="0"/>
              <a:t> </a:t>
            </a:r>
            <a:r>
              <a:rPr lang="en-US" dirty="0" smtClean="0"/>
              <a:t>Space heritage with NASA Firefly</a:t>
            </a:r>
          </a:p>
          <a:p>
            <a:pPr marL="914400" lvl="2" indent="0">
              <a:buNone/>
            </a:pP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109724">
            <a:off x="7964321" y="1368559"/>
            <a:ext cx="2731083" cy="24828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227" y="4306901"/>
            <a:ext cx="2879433" cy="24471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39475" y="3965574"/>
            <a:ext cx="6902176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/>
              <a:t> </a:t>
            </a:r>
            <a:r>
              <a:rPr lang="en-US" u="sng" dirty="0" err="1" smtClean="0"/>
              <a:t>Delployable</a:t>
            </a:r>
            <a:r>
              <a:rPr lang="en-US" u="sng" dirty="0" smtClean="0"/>
              <a:t> Solar Panels: SP-L-DPLS3U-0038 – </a:t>
            </a:r>
            <a:r>
              <a:rPr lang="en-US" u="sng" dirty="0" err="1" smtClean="0"/>
              <a:t>ClydeSpace</a:t>
            </a:r>
            <a:endParaRPr lang="en-US" u="sng" dirty="0" smtClean="0"/>
          </a:p>
          <a:p>
            <a:pPr marL="742950" lvl="1" indent="-285750">
              <a:spcBef>
                <a:spcPts val="600"/>
              </a:spcBef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sz="1600" dirty="0" smtClean="0"/>
              <a:t>2 double sided deployable solar panels</a:t>
            </a:r>
          </a:p>
          <a:p>
            <a:pPr marL="742950" lvl="1" indent="-285750">
              <a:spcBef>
                <a:spcPts val="600"/>
              </a:spcBef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sz="1600" dirty="0" smtClean="0"/>
              <a:t>7 solar cells per side with 28.3% minimum efficiency</a:t>
            </a:r>
          </a:p>
          <a:p>
            <a:pPr marL="742950" lvl="1" indent="-285750">
              <a:spcBef>
                <a:spcPts val="600"/>
              </a:spcBef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sz="1600" dirty="0" smtClean="0"/>
              <a:t>130 degree offset from side panels</a:t>
            </a:r>
          </a:p>
          <a:p>
            <a:pPr marL="742950" lvl="1" indent="-285750">
              <a:spcBef>
                <a:spcPts val="600"/>
              </a:spcBef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sz="1600" dirty="0" smtClean="0"/>
              <a:t>Dual redundant thermal knifes</a:t>
            </a:r>
          </a:p>
          <a:p>
            <a:pPr marL="742950" lvl="1" indent="-285750">
              <a:spcBef>
                <a:spcPts val="600"/>
              </a:spcBef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sz="1600" dirty="0" smtClean="0"/>
              <a:t>Space heritage with Ukube-1 mission</a:t>
            </a:r>
            <a:endParaRPr lang="en-US" sz="16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8339328" y="905256"/>
            <a:ext cx="64008" cy="704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403336" y="914400"/>
            <a:ext cx="1255405" cy="501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86509" y="668179"/>
            <a:ext cx="26830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Double sided deployable solar panels</a:t>
            </a:r>
            <a:endParaRPr lang="en-US" sz="1000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8804575" y="2610048"/>
            <a:ext cx="200125" cy="1088136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9582912" y="3337560"/>
            <a:ext cx="960120" cy="170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026647" y="3719353"/>
            <a:ext cx="23225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3U side solar panel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9981605" y="3526059"/>
            <a:ext cx="1802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r>
              <a:rPr lang="en-US" sz="1000" baseline="30000" dirty="0" smtClean="0"/>
              <a:t>nd</a:t>
            </a:r>
            <a:r>
              <a:rPr lang="en-US" sz="1000" dirty="0" smtClean="0"/>
              <a:t> 3U side solar panel (reverse side)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3705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Power order of operations</a:t>
            </a:r>
          </a:p>
          <a:p>
            <a:pPr lvl="1"/>
            <a:r>
              <a:rPr lang="en-US" dirty="0" smtClean="0"/>
              <a:t>SOCRATES shall remain powered off from the time of delivery to the launch vehicle through orbit deployment</a:t>
            </a:r>
          </a:p>
          <a:p>
            <a:pPr lvl="1"/>
            <a:r>
              <a:rPr lang="en-US" dirty="0" smtClean="0"/>
              <a:t>Following launch, a thermal knife is used to deploy the solar array</a:t>
            </a:r>
          </a:p>
          <a:p>
            <a:pPr lvl="1"/>
            <a:r>
              <a:rPr lang="en-US" dirty="0"/>
              <a:t>Solar power is collected until a minimum voltage is attained 3.3V</a:t>
            </a:r>
          </a:p>
          <a:p>
            <a:pPr lvl="2"/>
            <a:r>
              <a:rPr lang="en-US" dirty="0"/>
              <a:t>Power management board is powered on and begins operation</a:t>
            </a:r>
          </a:p>
          <a:p>
            <a:pPr lvl="1"/>
            <a:r>
              <a:rPr lang="en-US" dirty="0"/>
              <a:t>The power management board controls when the systems are on, and when SOCRATES will be solely charging</a:t>
            </a:r>
          </a:p>
          <a:p>
            <a:pPr lvl="2"/>
            <a:r>
              <a:rPr lang="en-US" dirty="0"/>
              <a:t>No tentative plans to have any systems powered completely off other than the initial launch sequence</a:t>
            </a:r>
          </a:p>
          <a:p>
            <a:pPr lvl="1"/>
            <a:r>
              <a:rPr lang="en-US" dirty="0" smtClean="0"/>
              <a:t>Systems will be powered down and the batteries will be depleted as the lifetime of SOCRATES is reached.</a:t>
            </a:r>
          </a:p>
          <a:p>
            <a:pPr lvl="2"/>
            <a:r>
              <a:rPr lang="en-US" dirty="0" smtClean="0"/>
              <a:t>SOCRATES then re-enters the Earths atmosphere and is destroyed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02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Power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charge vs discharge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Ethan 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8" y="36315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40005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FMEA - ADNC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6049645"/>
              </p:ext>
            </p:extLst>
          </p:nvPr>
        </p:nvGraphicFramePr>
        <p:xfrm>
          <a:off x="558678" y="1854971"/>
          <a:ext cx="10714039" cy="3784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0577"/>
                <a:gridCol w="1678046"/>
                <a:gridCol w="1541168"/>
                <a:gridCol w="1055986"/>
                <a:gridCol w="1298578"/>
                <a:gridCol w="1484088"/>
                <a:gridCol w="2125596"/>
              </a:tblGrid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Failure Mode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Mechanism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System Effects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Probability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Severity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Risk Level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Mitigation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Gyroscope</a:t>
                      </a:r>
                      <a:r>
                        <a:rPr lang="en-US" sz="1400" baseline="0" dirty="0" smtClean="0"/>
                        <a:t> status read failure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Mechanical</a:t>
                      </a:r>
                      <a:r>
                        <a:rPr lang="en-US" sz="1400" baseline="0" dirty="0" smtClean="0"/>
                        <a:t> failure, s</a:t>
                      </a:r>
                      <a:r>
                        <a:rPr lang="en-US" sz="1400" dirty="0" smtClean="0"/>
                        <a:t>oftware</a:t>
                      </a:r>
                      <a:r>
                        <a:rPr lang="en-US" sz="1400" baseline="0" dirty="0" smtClean="0"/>
                        <a:t> bug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Accuracy</a:t>
                      </a:r>
                      <a:r>
                        <a:rPr lang="en-US" sz="1400" baseline="0" dirty="0" smtClean="0"/>
                        <a:t> loss of attitude solution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Remote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Minor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Low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Test components before launch. </a:t>
                      </a:r>
                      <a:r>
                        <a:rPr lang="en-US" sz="1400" baseline="0" dirty="0" smtClean="0"/>
                        <a:t> Ensure low vibration during launch.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Tumbling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Passive control</a:t>
                      </a:r>
                      <a:r>
                        <a:rPr lang="en-US" sz="1400" baseline="0" dirty="0" smtClean="0"/>
                        <a:t> on only one axis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Communication</a:t>
                      </a:r>
                      <a:r>
                        <a:rPr lang="en-US" sz="1400" baseline="0" dirty="0" smtClean="0"/>
                        <a:t> problems, unexpected internal forces, insufficient power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Moderate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Critical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Unacceptable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Hysteresis rod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control.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Lost position</a:t>
                      </a:r>
                      <a:r>
                        <a:rPr lang="en-US" sz="1400" baseline="0" dirty="0" smtClean="0"/>
                        <a:t> information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Could not get 4 GPS satellite lock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Cannot record position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Extremely unlikely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Critical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High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Moved antenna to point away from earth.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Failure to establish</a:t>
                      </a:r>
                      <a:r>
                        <a:rPr lang="en-US" sz="1400" baseline="0" dirty="0" smtClean="0"/>
                        <a:t> magnetic match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Faulty</a:t>
                      </a:r>
                      <a:r>
                        <a:rPr lang="en-US" sz="1400" baseline="0" dirty="0" smtClean="0"/>
                        <a:t> magnetometer read, damage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Reliance on</a:t>
                      </a:r>
                      <a:r>
                        <a:rPr lang="en-US" sz="1400" baseline="0" dirty="0" smtClean="0"/>
                        <a:t> gyroscope for attitude fix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Remote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Not Relevant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Low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Attitude determination no longer needed for mission.  No action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00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FMEA - Communication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/>
          </p:nvPr>
        </p:nvGraphicFramePr>
        <p:xfrm>
          <a:off x="558678" y="1854971"/>
          <a:ext cx="10714039" cy="4211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0577"/>
                <a:gridCol w="1678046"/>
                <a:gridCol w="1541168"/>
                <a:gridCol w="1055986"/>
                <a:gridCol w="1298578"/>
                <a:gridCol w="1484088"/>
                <a:gridCol w="2125596"/>
              </a:tblGrid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Failure Mode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Mechanism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System Effects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Probability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Severity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Risk Level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Mitigation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Radio failure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Electrical short, internal damage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Communication is impossible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Remote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Catastrophic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Unacceptable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Test components before launch.  Ensure low vibration during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launch.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Hard drive failure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Random chance, internal damage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Data storage and retrieval is impossible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Remote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Catastrophic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Unacceptable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Ensure hard drive is space worthy before launch. </a:t>
                      </a: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Files get stuck in code loop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Software bug, random glitch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Cannot send next file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Extremely unlikely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Moderate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Low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Command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failsafes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such as clear buffer, load next file, and reboot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OS.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Data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Transmission Errors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Atmospheric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effects, noise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Incorrect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data received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Nearly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certain, frequent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Moderate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High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Error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checking: Selective Repeat Automatic Repeat Query protocol during transmission, and overall checksum post packet send.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43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FMEA - Power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/>
          </p:nvPr>
        </p:nvGraphicFramePr>
        <p:xfrm>
          <a:off x="558678" y="1854971"/>
          <a:ext cx="10714039" cy="2504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0577"/>
                <a:gridCol w="1678046"/>
                <a:gridCol w="1541168"/>
                <a:gridCol w="1055986"/>
                <a:gridCol w="1298578"/>
                <a:gridCol w="1484088"/>
                <a:gridCol w="2125596"/>
              </a:tblGrid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Failure Mode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Mechanism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System Effects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Probability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Severity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Risk Level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Mitigation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Solar panels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fail to deploy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Thermal knife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Not enough power, no mission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Remote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Catastrophic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Unacceptable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None.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Battery </a:t>
                      </a:r>
                      <a:r>
                        <a:rPr lang="en-US" sz="1400" dirty="0" err="1" smtClean="0"/>
                        <a:t>underload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Battery failure/dead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 battery power, system</a:t>
                      </a:r>
                      <a:r>
                        <a:rPr lang="en-US" sz="1400" baseline="0" dirty="0" smtClean="0"/>
                        <a:t> only on when solar panels illuminated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Moderate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Moderate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Moderate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Programmed</a:t>
                      </a:r>
                      <a:r>
                        <a:rPr lang="en-US" sz="1400" baseline="0" dirty="0" smtClean="0"/>
                        <a:t> software cases.  Report problem in diagnostics.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Battery overload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EPS fails and overloads battery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Explosion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Remote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Catastrophic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Unacceptable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Test component before launch.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0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Conclusion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Delivered:</a:t>
            </a:r>
          </a:p>
          <a:p>
            <a:pPr lvl="1"/>
            <a:r>
              <a:rPr lang="en-US" dirty="0" smtClean="0"/>
              <a:t>SOCRATES Hardware Design</a:t>
            </a:r>
          </a:p>
          <a:p>
            <a:pPr lvl="1"/>
            <a:r>
              <a:rPr lang="en-US" dirty="0" smtClean="0"/>
              <a:t>Planned and Orbit</a:t>
            </a:r>
          </a:p>
          <a:p>
            <a:pPr lvl="1"/>
            <a:r>
              <a:rPr lang="en-US" dirty="0" smtClean="0"/>
              <a:t>Verified Attitude Control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8" y="376403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39865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What’s next?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 are the next steps to be done in spring.</a:t>
            </a:r>
          </a:p>
          <a:p>
            <a:pPr lvl="1"/>
            <a:r>
              <a:rPr lang="en-US" dirty="0" smtClean="0"/>
              <a:t>Revisit calculations and designs, revamp </a:t>
            </a:r>
            <a:r>
              <a:rPr lang="en-US" dirty="0" err="1" smtClean="0"/>
              <a:t>etc</a:t>
            </a:r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Finalize </a:t>
            </a:r>
            <a:r>
              <a:rPr lang="en-US" dirty="0" smtClean="0"/>
              <a:t>design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Iterative process</a:t>
            </a:r>
            <a:endParaRPr lang="en-US" dirty="0" smtClean="0"/>
          </a:p>
          <a:p>
            <a:pPr lvl="1"/>
            <a:r>
              <a:rPr lang="en-US" dirty="0" smtClean="0"/>
              <a:t>Failures etc.</a:t>
            </a:r>
          </a:p>
          <a:p>
            <a:pPr lvl="1"/>
            <a:r>
              <a:rPr lang="en-US" dirty="0" smtClean="0"/>
              <a:t>Build testbeds and verify at high altitude</a:t>
            </a:r>
          </a:p>
          <a:p>
            <a:pPr lvl="2"/>
            <a:r>
              <a:rPr lang="en-US" dirty="0" smtClean="0"/>
              <a:t>GPS</a:t>
            </a:r>
          </a:p>
          <a:p>
            <a:pPr lvl="2"/>
            <a:r>
              <a:rPr lang="en-US" dirty="0" smtClean="0"/>
              <a:t>Attitude Determination</a:t>
            </a:r>
          </a:p>
          <a:p>
            <a:pPr lvl="2"/>
            <a:r>
              <a:rPr lang="en-US" dirty="0" err="1" smtClean="0"/>
              <a:t>Powerboard</a:t>
            </a:r>
            <a:endParaRPr lang="en-US" dirty="0" smtClean="0"/>
          </a:p>
          <a:p>
            <a:pPr lvl="1"/>
            <a:r>
              <a:rPr lang="en-US" dirty="0"/>
              <a:t>HASP Mission in Summer</a:t>
            </a:r>
          </a:p>
          <a:p>
            <a:pPr lvl="2"/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Brian 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45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1443" y="4740773"/>
            <a:ext cx="4089716" cy="625312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287000" y="132347"/>
            <a:ext cx="1804737" cy="1227221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58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Motivation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Payload</a:t>
            </a:r>
            <a:endParaRPr lang="en-US" dirty="0"/>
          </a:p>
          <a:p>
            <a:pPr lvl="1"/>
            <a:r>
              <a:rPr lang="en-US" dirty="0"/>
              <a:t>Gamma Ray </a:t>
            </a:r>
            <a:r>
              <a:rPr lang="en-US" dirty="0" smtClean="0"/>
              <a:t>Incident </a:t>
            </a:r>
            <a:r>
              <a:rPr lang="en-US" dirty="0"/>
              <a:t>Detector (GRID)</a:t>
            </a:r>
          </a:p>
          <a:p>
            <a:r>
              <a:rPr lang="en-US" dirty="0"/>
              <a:t>What GRID does?</a:t>
            </a:r>
          </a:p>
          <a:p>
            <a:pPr lvl="1"/>
            <a:r>
              <a:rPr lang="en-US" dirty="0"/>
              <a:t>Detect Gamma Ray Events to conceptually prove deep space navigation concepts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402" y="2933837"/>
            <a:ext cx="6065269" cy="3051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71882" y="5985593"/>
            <a:ext cx="5714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indent="-628650"/>
            <a:r>
              <a:rPr lang="en-US" sz="1200" dirty="0" smtClean="0"/>
              <a:t>Figure 1. This figures shows six examples of known Gamma Ray bursts from our universe. The data in the plots represents the relation between Kilo-Electron Volts and Seconds in time.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4056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Individual Reports</a:t>
            </a:r>
            <a:endParaRPr lang="en-US" sz="60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40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Lessons Learned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US" dirty="0" smtClean="0"/>
              <a:t>Things take a lot longer to do than they seem they should</a:t>
            </a:r>
          </a:p>
          <a:p>
            <a:r>
              <a:rPr lang="en-US" dirty="0" smtClean="0"/>
              <a:t>Lot’s of very smart people have already worked out similar problems</a:t>
            </a:r>
          </a:p>
          <a:p>
            <a:pPr lvl="1"/>
            <a:r>
              <a:rPr lang="en-US" dirty="0" smtClean="0"/>
              <a:t>It’s okay to ask questions</a:t>
            </a:r>
          </a:p>
          <a:p>
            <a:pPr lvl="1"/>
            <a:r>
              <a:rPr lang="en-US" dirty="0" smtClean="0"/>
              <a:t>Recycle their ideas</a:t>
            </a:r>
          </a:p>
          <a:p>
            <a:pPr lvl="1"/>
            <a:r>
              <a:rPr lang="en-US" dirty="0" smtClean="0"/>
              <a:t>Open source code is readily available</a:t>
            </a:r>
          </a:p>
          <a:p>
            <a:pPr lvl="1"/>
            <a:r>
              <a:rPr lang="en-US" dirty="0" smtClean="0"/>
              <a:t>Proprietary information is frustrating</a:t>
            </a:r>
          </a:p>
          <a:p>
            <a:pPr lvl="1"/>
            <a:r>
              <a:rPr lang="en-US" dirty="0" smtClean="0"/>
              <a:t>STK makes life a whole lot easier</a:t>
            </a:r>
          </a:p>
          <a:p>
            <a:r>
              <a:rPr lang="en-US" dirty="0" smtClean="0"/>
              <a:t>The atmosphere is a pain</a:t>
            </a:r>
          </a:p>
          <a:p>
            <a:pPr lvl="1"/>
            <a:r>
              <a:rPr lang="en-US" dirty="0" smtClean="0"/>
              <a:t>Data is always available for all frequencies except the one you are working on</a:t>
            </a:r>
          </a:p>
          <a:p>
            <a:r>
              <a:rPr lang="en-US" dirty="0" smtClean="0"/>
              <a:t>Pocket calculator is sometimes more reliable than the code you wrote</a:t>
            </a:r>
          </a:p>
          <a:p>
            <a:pPr lvl="1"/>
            <a:r>
              <a:rPr lang="en-US" dirty="0" smtClean="0"/>
              <a:t>Double/triple check everything</a:t>
            </a:r>
          </a:p>
          <a:p>
            <a:r>
              <a:rPr lang="en-US" dirty="0"/>
              <a:t>Write stuff down because it’s hard to find </a:t>
            </a:r>
            <a:r>
              <a:rPr lang="en-US" dirty="0" smtClean="0"/>
              <a:t>again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32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Individual Design Contributions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1"/>
            <a:ext cx="10714995" cy="5521533"/>
          </a:xfrm>
        </p:spPr>
        <p:txBody>
          <a:bodyPr numCol="2"/>
          <a:lstStyle/>
          <a:p>
            <a:r>
              <a:rPr lang="en-US" dirty="0" smtClean="0"/>
              <a:t>Communication Hardware</a:t>
            </a:r>
          </a:p>
          <a:p>
            <a:pPr lvl="1"/>
            <a:r>
              <a:rPr lang="en-US" dirty="0" smtClean="0"/>
              <a:t>Initial literature search</a:t>
            </a:r>
          </a:p>
          <a:p>
            <a:endParaRPr lang="en-US" dirty="0" smtClean="0"/>
          </a:p>
          <a:p>
            <a:r>
              <a:rPr lang="en-US" dirty="0" smtClean="0"/>
              <a:t>Data-Link Budget</a:t>
            </a:r>
          </a:p>
          <a:p>
            <a:pPr lvl="1"/>
            <a:r>
              <a:rPr lang="en-US" dirty="0" smtClean="0"/>
              <a:t>Preliminary Power Calculations</a:t>
            </a:r>
          </a:p>
          <a:p>
            <a:pPr lvl="1"/>
            <a:r>
              <a:rPr lang="en-US" dirty="0" smtClean="0"/>
              <a:t>Data Transmission Error Estimations</a:t>
            </a:r>
          </a:p>
          <a:p>
            <a:pPr lvl="1"/>
            <a:r>
              <a:rPr lang="en-US" dirty="0" smtClean="0"/>
              <a:t>Verification</a:t>
            </a:r>
          </a:p>
          <a:p>
            <a:endParaRPr lang="en-US" dirty="0" smtClean="0"/>
          </a:p>
          <a:p>
            <a:r>
              <a:rPr lang="en-US" dirty="0" smtClean="0"/>
              <a:t>Orbit Determination</a:t>
            </a:r>
          </a:p>
          <a:p>
            <a:pPr lvl="1"/>
            <a:r>
              <a:rPr lang="en-US" dirty="0" smtClean="0"/>
              <a:t>Altitude and inclination</a:t>
            </a:r>
          </a:p>
          <a:p>
            <a:pPr lvl="1"/>
            <a:r>
              <a:rPr lang="en-US" dirty="0" smtClean="0"/>
              <a:t>Timing study</a:t>
            </a:r>
          </a:p>
          <a:p>
            <a:pPr lvl="1"/>
            <a:r>
              <a:rPr lang="en-US" dirty="0" smtClean="0"/>
              <a:t>Data allowance for GRID</a:t>
            </a:r>
          </a:p>
          <a:p>
            <a:endParaRPr lang="en-US" smtClean="0"/>
          </a:p>
          <a:p>
            <a:r>
              <a:rPr lang="en-US" smtClean="0"/>
              <a:t>Communication </a:t>
            </a:r>
            <a:r>
              <a:rPr lang="en-US" dirty="0" smtClean="0"/>
              <a:t>Algorithm</a:t>
            </a:r>
          </a:p>
          <a:p>
            <a:pPr lvl="1"/>
            <a:r>
              <a:rPr lang="en-US" dirty="0" smtClean="0"/>
              <a:t>Studies of existing protocols</a:t>
            </a:r>
          </a:p>
          <a:p>
            <a:pPr lvl="1"/>
            <a:r>
              <a:rPr lang="en-US" dirty="0" smtClean="0"/>
              <a:t>Data management requirements</a:t>
            </a:r>
          </a:p>
          <a:p>
            <a:pPr lvl="1"/>
            <a:r>
              <a:rPr lang="en-US" dirty="0" smtClean="0"/>
              <a:t>Error considerations</a:t>
            </a:r>
          </a:p>
          <a:p>
            <a:pPr lvl="2"/>
            <a:r>
              <a:rPr lang="en-US" dirty="0" smtClean="0"/>
              <a:t>Packet size determination</a:t>
            </a:r>
          </a:p>
          <a:p>
            <a:pPr lvl="2"/>
            <a:r>
              <a:rPr lang="en-US" dirty="0" smtClean="0"/>
              <a:t>Checksum</a:t>
            </a:r>
            <a:endParaRPr lang="en-US" dirty="0"/>
          </a:p>
          <a:p>
            <a:pPr lvl="1"/>
            <a:r>
              <a:rPr lang="en-US" dirty="0" smtClean="0"/>
              <a:t>Timing </a:t>
            </a:r>
            <a:r>
              <a:rPr lang="en-US" dirty="0"/>
              <a:t>e</a:t>
            </a:r>
            <a:r>
              <a:rPr lang="en-US" dirty="0" smtClean="0"/>
              <a:t>stimations</a:t>
            </a:r>
          </a:p>
          <a:p>
            <a:pPr lvl="1"/>
            <a:r>
              <a:rPr lang="en-US" dirty="0" smtClean="0"/>
              <a:t>Algorithm sketch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39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Driving Questions:</a:t>
            </a:r>
          </a:p>
          <a:p>
            <a:pPr lvl="1"/>
            <a:r>
              <a:rPr lang="en-US" dirty="0" smtClean="0"/>
              <a:t>Can data be successfully transmitted to Earth?</a:t>
            </a:r>
          </a:p>
          <a:p>
            <a:pPr lvl="1"/>
            <a:r>
              <a:rPr lang="en-US" dirty="0" smtClean="0"/>
              <a:t>How much error can be expected?</a:t>
            </a:r>
          </a:p>
          <a:p>
            <a:r>
              <a:rPr lang="en-US" dirty="0" smtClean="0"/>
              <a:t>Link Budget examines power losses and gains during emission, transmission, and detection of signal</a:t>
            </a:r>
          </a:p>
          <a:p>
            <a:r>
              <a:rPr lang="en-US" dirty="0" smtClean="0"/>
              <a:t>Logarithms make calculations easier</a:t>
            </a:r>
          </a:p>
          <a:p>
            <a:r>
              <a:rPr lang="en-US" dirty="0" smtClean="0"/>
              <a:t>Estimate ground stations at sea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56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Equivalent Isotropic Radiated Power (EIRP</a:t>
            </a:r>
            <a:r>
              <a:rPr lang="en-US" sz="2400" dirty="0" smtClean="0"/>
              <a:t>)</a:t>
            </a:r>
          </a:p>
          <a:p>
            <a:r>
              <a:rPr lang="en-US" dirty="0" smtClean="0"/>
              <a:t>EIRP (</a:t>
            </a:r>
            <a:r>
              <a:rPr lang="en-US" dirty="0" err="1" smtClean="0"/>
              <a:t>dBW</a:t>
            </a:r>
            <a:r>
              <a:rPr lang="en-US" dirty="0" smtClean="0"/>
              <a:t>) = Antenna Power (</a:t>
            </a:r>
            <a:r>
              <a:rPr lang="en-US" dirty="0" err="1" smtClean="0"/>
              <a:t>dBW</a:t>
            </a:r>
            <a:r>
              <a:rPr lang="en-US" dirty="0" smtClean="0"/>
              <a:t>) + Antenna Gain (dB)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For SOCRATES, EIRP = 1.14 </a:t>
            </a:r>
            <a:r>
              <a:rPr lang="en-US" dirty="0" err="1" smtClean="0"/>
              <a:t>dBW</a:t>
            </a:r>
            <a:endParaRPr lang="en-US" dirty="0"/>
          </a:p>
          <a:p>
            <a:pPr lvl="1"/>
            <a:r>
              <a:rPr lang="en-US" dirty="0" smtClean="0"/>
              <a:t>Power = 1.3 W</a:t>
            </a:r>
          </a:p>
          <a:p>
            <a:pPr lvl="1"/>
            <a:r>
              <a:rPr lang="en-US" dirty="0" smtClean="0"/>
              <a:t>Whip antenna assumed omnidirectional, so gain = 0 dB</a:t>
            </a:r>
          </a:p>
          <a:p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130" y="2227750"/>
            <a:ext cx="62611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30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Free Space Losses</a:t>
            </a:r>
          </a:p>
          <a:p>
            <a:r>
              <a:rPr lang="en-US" dirty="0" smtClean="0"/>
              <a:t>Dominant component of losses</a:t>
            </a:r>
          </a:p>
          <a:p>
            <a:r>
              <a:rPr lang="en-US" dirty="0" smtClean="0"/>
              <a:t>Power flux density falls off as 1/r</a:t>
            </a:r>
            <a:r>
              <a:rPr lang="en-US" baseline="30000" dirty="0" smtClean="0"/>
              <a:t>2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020" y="3302000"/>
            <a:ext cx="3898900" cy="1016000"/>
          </a:xfrm>
          <a:prstGeom prst="rect">
            <a:avLst/>
          </a:prstGeom>
        </p:spPr>
      </p:pic>
      <p:pic>
        <p:nvPicPr>
          <p:cNvPr id="7" name="Picture 6" descr="maxrang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741" y="1985499"/>
            <a:ext cx="5896001" cy="363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2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421" y="1264204"/>
            <a:ext cx="7053916" cy="52904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978335" y="2200601"/>
            <a:ext cx="2347951" cy="1200328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FSL = 158 dB for </a:t>
            </a:r>
            <a:r>
              <a:rPr lang="en-US" sz="2400" dirty="0"/>
              <a:t>l</a:t>
            </a:r>
            <a:r>
              <a:rPr lang="en-US" sz="2400" dirty="0" smtClean="0"/>
              <a:t>ink </a:t>
            </a:r>
            <a:r>
              <a:rPr lang="en-US" sz="2400" dirty="0"/>
              <a:t>b</a:t>
            </a:r>
            <a:r>
              <a:rPr lang="en-US" sz="2400" dirty="0" smtClean="0"/>
              <a:t>udget calculation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254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0"/>
            <a:ext cx="5378242" cy="56304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Atmospheric Losses</a:t>
            </a:r>
          </a:p>
          <a:p>
            <a:r>
              <a:rPr lang="en-US" dirty="0"/>
              <a:t>Ionosphere</a:t>
            </a:r>
          </a:p>
          <a:p>
            <a:pPr lvl="1"/>
            <a:r>
              <a:rPr lang="en-US" dirty="0"/>
              <a:t>Faraday </a:t>
            </a:r>
            <a:r>
              <a:rPr lang="en-US" dirty="0" smtClean="0"/>
              <a:t>Rotation - assuming </a:t>
            </a:r>
            <a:r>
              <a:rPr lang="en-US" dirty="0"/>
              <a:t>circular polarization, </a:t>
            </a:r>
            <a:r>
              <a:rPr lang="en-US" dirty="0" smtClean="0"/>
              <a:t>negligible </a:t>
            </a:r>
            <a:r>
              <a:rPr lang="en-US" dirty="0"/>
              <a:t>effect</a:t>
            </a:r>
          </a:p>
          <a:p>
            <a:pPr lvl="1"/>
            <a:r>
              <a:rPr lang="en-US" dirty="0"/>
              <a:t>Scintillation, </a:t>
            </a:r>
            <a:r>
              <a:rPr lang="en-US" dirty="0" smtClean="0"/>
              <a:t>mid-latitudes </a:t>
            </a:r>
            <a:r>
              <a:rPr lang="en-US" dirty="0"/>
              <a:t>(&lt;1 dB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69739" y="6424599"/>
            <a:ext cx="7377960" cy="5220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defTabSz="457200">
              <a:spcBef>
                <a:spcPct val="0"/>
              </a:spcBef>
              <a:buNone/>
              <a:defRPr sz="4200" b="0" i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1100" i="1" dirty="0" smtClean="0"/>
              <a:t>Adapted </a:t>
            </a:r>
            <a:r>
              <a:rPr lang="en-US" sz="1100" i="1" dirty="0"/>
              <a:t>from</a:t>
            </a:r>
            <a:r>
              <a:rPr lang="en-US" sz="1100" i="1" dirty="0" smtClean="0"/>
              <a:t>: </a:t>
            </a:r>
            <a:r>
              <a:rPr lang="en-US" sz="1100" i="1" dirty="0" err="1" smtClean="0"/>
              <a:t>Istituto</a:t>
            </a:r>
            <a:r>
              <a:rPr lang="en-US" sz="1100" i="1" dirty="0" smtClean="0"/>
              <a:t> </a:t>
            </a:r>
            <a:r>
              <a:rPr lang="en-US" sz="1100" i="1" dirty="0" err="1"/>
              <a:t>Nazionale</a:t>
            </a:r>
            <a:r>
              <a:rPr lang="en-US" sz="1100" i="1" dirty="0"/>
              <a:t> di </a:t>
            </a:r>
            <a:r>
              <a:rPr lang="en-US" sz="1100" i="1" dirty="0" err="1"/>
              <a:t>Geofisica</a:t>
            </a:r>
            <a:r>
              <a:rPr lang="en-US" sz="1100" i="1" dirty="0"/>
              <a:t> e </a:t>
            </a:r>
            <a:r>
              <a:rPr lang="en-US" sz="1100" i="1" dirty="0" err="1" smtClean="0"/>
              <a:t>Vulcanologia</a:t>
            </a:r>
            <a:r>
              <a:rPr lang="en-US" sz="1100" i="1" dirty="0" smtClean="0"/>
              <a:t>, Roma2 Department, </a:t>
            </a:r>
            <a:r>
              <a:rPr lang="en-US" sz="1100" i="1" dirty="0" err="1" smtClean="0"/>
              <a:t>Aeronomy</a:t>
            </a:r>
            <a:endParaRPr lang="en-US" sz="1100" i="1" dirty="0"/>
          </a:p>
          <a:p>
            <a:pPr algn="r">
              <a:lnSpc>
                <a:spcPct val="130000"/>
              </a:lnSpc>
            </a:pPr>
            <a:r>
              <a:rPr lang="en-US" sz="1100" i="1" dirty="0" smtClean="0"/>
              <a:t>URL: http</a:t>
            </a:r>
            <a:r>
              <a:rPr lang="en-US" sz="1100" i="1" dirty="0"/>
              <a:t>://roma2.rm.ingv.it/en/themes/11/</a:t>
            </a:r>
            <a:r>
              <a:rPr lang="en-US" sz="1100" i="1" dirty="0" err="1" smtClean="0"/>
              <a:t>ionospheric_scintillation</a:t>
            </a:r>
            <a:endParaRPr lang="en-US" sz="1100" i="1" dirty="0"/>
          </a:p>
        </p:txBody>
      </p:sp>
      <p:pic>
        <p:nvPicPr>
          <p:cNvPr id="5" name="Picture 4" descr="scintilation_dark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624" y="2451528"/>
            <a:ext cx="7352376" cy="379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8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0"/>
            <a:ext cx="5378242" cy="56304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Atmospheric Losses</a:t>
            </a:r>
          </a:p>
          <a:p>
            <a:r>
              <a:rPr lang="en-US" dirty="0"/>
              <a:t>Ionosphere</a:t>
            </a:r>
          </a:p>
          <a:p>
            <a:pPr lvl="1"/>
            <a:r>
              <a:rPr lang="en-US" dirty="0"/>
              <a:t>Faraday </a:t>
            </a:r>
            <a:r>
              <a:rPr lang="en-US" dirty="0" smtClean="0"/>
              <a:t>Rotation - assuming </a:t>
            </a:r>
            <a:r>
              <a:rPr lang="en-US" dirty="0"/>
              <a:t>circular polarization, </a:t>
            </a:r>
            <a:r>
              <a:rPr lang="en-US" dirty="0" smtClean="0"/>
              <a:t>negligible </a:t>
            </a:r>
            <a:r>
              <a:rPr lang="en-US" dirty="0"/>
              <a:t>effect</a:t>
            </a:r>
          </a:p>
          <a:p>
            <a:pPr lvl="1"/>
            <a:r>
              <a:rPr lang="en-US" dirty="0"/>
              <a:t>Scintillation, </a:t>
            </a:r>
            <a:r>
              <a:rPr lang="en-US" dirty="0" smtClean="0"/>
              <a:t>mid-latitudes </a:t>
            </a:r>
            <a:r>
              <a:rPr lang="en-US" dirty="0"/>
              <a:t>(&lt;1 dB)</a:t>
            </a:r>
          </a:p>
          <a:p>
            <a:r>
              <a:rPr lang="en-US" dirty="0" smtClean="0"/>
              <a:t>Troposphere</a:t>
            </a:r>
          </a:p>
          <a:p>
            <a:pPr lvl="1"/>
            <a:r>
              <a:rPr lang="en-US" dirty="0" smtClean="0"/>
              <a:t>Extrapolation to 915 MHz</a:t>
            </a:r>
          </a:p>
          <a:p>
            <a:pPr lvl="1"/>
            <a:r>
              <a:rPr lang="en-US" dirty="0" smtClean="0"/>
              <a:t>Zenith attenuation = 0.025 dB</a:t>
            </a:r>
          </a:p>
          <a:p>
            <a:pPr lvl="1"/>
            <a:r>
              <a:rPr lang="en-US" dirty="0" err="1"/>
              <a:t>T</a:t>
            </a:r>
            <a:r>
              <a:rPr lang="en-US" dirty="0" err="1" smtClean="0"/>
              <a:t>L</a:t>
            </a:r>
            <a:r>
              <a:rPr lang="en-US" baseline="-25000" dirty="0" err="1" smtClean="0"/>
              <a:t>max</a:t>
            </a:r>
            <a:r>
              <a:rPr lang="en-US" dirty="0" smtClean="0"/>
              <a:t> = 0.025 dB × </a:t>
            </a:r>
            <a:r>
              <a:rPr lang="en-US" dirty="0" err="1" smtClean="0"/>
              <a:t>csc</a:t>
            </a:r>
            <a:r>
              <a:rPr lang="en-US" dirty="0" smtClean="0"/>
              <a:t>(2°) = 0.72 dB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776" y="1526774"/>
            <a:ext cx="6829223" cy="51082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50624" y="6635048"/>
            <a:ext cx="6284187" cy="2800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defTabSz="457200">
              <a:spcBef>
                <a:spcPct val="0"/>
              </a:spcBef>
              <a:buNone/>
              <a:defRPr sz="4200" b="0" i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100" i="1" dirty="0" smtClean="0"/>
              <a:t>Adapted from: International Telecommunication Union, Recommendation </a:t>
            </a:r>
            <a:r>
              <a:rPr lang="en-US" sz="1100" i="1" dirty="0"/>
              <a:t>ITU-R P.676</a:t>
            </a:r>
            <a:r>
              <a:rPr lang="en-US" sz="1100" i="1" dirty="0" smtClean="0"/>
              <a:t>-</a:t>
            </a:r>
            <a:r>
              <a:rPr lang="en-US" sz="1100" i="1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24624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0"/>
            <a:ext cx="5378242" cy="56304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Atmospheric Losses</a:t>
            </a:r>
          </a:p>
          <a:p>
            <a:r>
              <a:rPr lang="en-US" dirty="0"/>
              <a:t>Ionosphere</a:t>
            </a:r>
          </a:p>
          <a:p>
            <a:pPr lvl="1"/>
            <a:r>
              <a:rPr lang="en-US" dirty="0"/>
              <a:t>Faraday </a:t>
            </a:r>
            <a:r>
              <a:rPr lang="en-US" dirty="0" smtClean="0"/>
              <a:t>Rotation - assuming </a:t>
            </a:r>
            <a:r>
              <a:rPr lang="en-US" dirty="0"/>
              <a:t>circular polarization, </a:t>
            </a:r>
            <a:r>
              <a:rPr lang="en-US" dirty="0" smtClean="0"/>
              <a:t>negligible </a:t>
            </a:r>
            <a:r>
              <a:rPr lang="en-US" dirty="0"/>
              <a:t>effect</a:t>
            </a:r>
          </a:p>
          <a:p>
            <a:pPr lvl="1"/>
            <a:r>
              <a:rPr lang="en-US" dirty="0"/>
              <a:t>Scintillation, </a:t>
            </a:r>
            <a:r>
              <a:rPr lang="en-US" dirty="0" smtClean="0"/>
              <a:t>mid-latitudes </a:t>
            </a:r>
            <a:r>
              <a:rPr lang="en-US" dirty="0"/>
              <a:t>(&lt;1 dB)</a:t>
            </a:r>
          </a:p>
          <a:p>
            <a:r>
              <a:rPr lang="en-US" dirty="0" smtClean="0"/>
              <a:t>Troposphere</a:t>
            </a:r>
          </a:p>
          <a:p>
            <a:pPr lvl="1"/>
            <a:r>
              <a:rPr lang="en-US" dirty="0" smtClean="0"/>
              <a:t>Extrapolation to 915 MHz</a:t>
            </a:r>
          </a:p>
          <a:p>
            <a:pPr lvl="1"/>
            <a:r>
              <a:rPr lang="en-US" dirty="0" smtClean="0"/>
              <a:t>Zenith attenuation = 0.025 dB</a:t>
            </a:r>
          </a:p>
          <a:p>
            <a:pPr lvl="1"/>
            <a:r>
              <a:rPr lang="en-US" dirty="0" err="1"/>
              <a:t>T</a:t>
            </a:r>
            <a:r>
              <a:rPr lang="en-US" dirty="0" err="1" smtClean="0"/>
              <a:t>L</a:t>
            </a:r>
            <a:r>
              <a:rPr lang="en-US" baseline="-25000" dirty="0" err="1" smtClean="0"/>
              <a:t>max</a:t>
            </a:r>
            <a:r>
              <a:rPr lang="en-US" dirty="0" smtClean="0"/>
              <a:t> = 0.025 dB × </a:t>
            </a:r>
            <a:r>
              <a:rPr lang="en-US" dirty="0" err="1" smtClean="0"/>
              <a:t>csc</a:t>
            </a:r>
            <a:r>
              <a:rPr lang="en-US" dirty="0" smtClean="0"/>
              <a:t>(2°) = 0.72 dB</a:t>
            </a:r>
          </a:p>
          <a:p>
            <a:r>
              <a:rPr lang="en-US" dirty="0" smtClean="0"/>
              <a:t>Other Losses</a:t>
            </a:r>
          </a:p>
          <a:p>
            <a:pPr lvl="1"/>
            <a:r>
              <a:rPr lang="en-US" dirty="0" smtClean="0"/>
              <a:t>Weather conditions (e.g. rain)</a:t>
            </a:r>
          </a:p>
          <a:p>
            <a:pPr lvl="2"/>
            <a:r>
              <a:rPr lang="en-US" dirty="0" smtClean="0"/>
              <a:t>Depolarization (~2 dB)</a:t>
            </a:r>
          </a:p>
          <a:p>
            <a:pPr lvl="2"/>
            <a:r>
              <a:rPr lang="en-US" dirty="0"/>
              <a:t>Temporary </a:t>
            </a:r>
            <a:r>
              <a:rPr lang="en-US" dirty="0" smtClean="0"/>
              <a:t>effects (ignore)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45935" y="2761660"/>
            <a:ext cx="2746661" cy="1200328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Total estimated atmospheric loss</a:t>
            </a:r>
          </a:p>
          <a:p>
            <a:pPr algn="ctr"/>
            <a:r>
              <a:rPr lang="en-US" sz="2400" dirty="0" smtClean="0"/>
              <a:t>AL = 3 dB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4966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Motivation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Requirements</a:t>
            </a:r>
          </a:p>
          <a:p>
            <a:pPr lvl="1"/>
            <a:endParaRPr lang="en-US" dirty="0" smtClean="0"/>
          </a:p>
          <a:p>
            <a:pPr lvl="1"/>
            <a:r>
              <a:rPr lang="en-US" sz="2000" dirty="0" smtClean="0"/>
              <a:t>The </a:t>
            </a:r>
            <a:r>
              <a:rPr lang="en-US" sz="2000" dirty="0"/>
              <a:t>CubeSat shall determine and relay a relative position solution (i.e., relative to the formation) with an accuracy of 10 meters (1 standard deviation)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The CubeSat shall determine and relay a relative attitude solution with an accuracy of 10 </a:t>
            </a:r>
            <a:r>
              <a:rPr lang="en-US" sz="2000" dirty="0" err="1"/>
              <a:t>mRad</a:t>
            </a:r>
            <a:r>
              <a:rPr lang="en-US" sz="2000" dirty="0"/>
              <a:t>.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The CubeSat shall maintain a clock offset or timing accuracy (relative to the formation) better than 10 µs.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15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Pointing Losses</a:t>
            </a:r>
          </a:p>
          <a:p>
            <a:pPr lvl="1"/>
            <a:r>
              <a:rPr lang="en-US" dirty="0" smtClean="0"/>
              <a:t>Off-axis loss at </a:t>
            </a:r>
            <a:r>
              <a:rPr lang="en-US" dirty="0" err="1" smtClean="0"/>
              <a:t>CubeSat</a:t>
            </a:r>
            <a:endParaRPr lang="en-US" dirty="0" smtClean="0"/>
          </a:p>
          <a:p>
            <a:pPr lvl="2"/>
            <a:r>
              <a:rPr lang="en-US" dirty="0" smtClean="0"/>
              <a:t>Dependent on final satellite design, (&lt; 1 dB)</a:t>
            </a:r>
          </a:p>
          <a:p>
            <a:pPr lvl="1"/>
            <a:r>
              <a:rPr lang="en-US" dirty="0" smtClean="0"/>
              <a:t>Off-axis loss at Ground Station</a:t>
            </a:r>
          </a:p>
          <a:p>
            <a:pPr lvl="2"/>
            <a:r>
              <a:rPr lang="en-US" dirty="0" smtClean="0"/>
              <a:t>Generally small (&lt; 1 dB)</a:t>
            </a:r>
          </a:p>
          <a:p>
            <a:pPr lvl="1"/>
            <a:r>
              <a:rPr lang="en-US" dirty="0" smtClean="0"/>
              <a:t>Antenna orientation misalignment</a:t>
            </a:r>
          </a:p>
          <a:p>
            <a:pPr lvl="2"/>
            <a:r>
              <a:rPr lang="en-US" dirty="0" smtClean="0"/>
              <a:t>Depolarization, assuming circular polarized transmission, theoretical max 3 </a:t>
            </a:r>
            <a:r>
              <a:rPr lang="en-US" dirty="0" err="1" smtClean="0"/>
              <a:t>dB.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65082" y="4725835"/>
            <a:ext cx="2067378" cy="1200328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Estimated pointing loss</a:t>
            </a:r>
          </a:p>
          <a:p>
            <a:pPr algn="ctr"/>
            <a:r>
              <a:rPr lang="en-US" sz="2400" dirty="0"/>
              <a:t>P</a:t>
            </a:r>
            <a:r>
              <a:rPr lang="en-US" sz="2400" dirty="0" smtClean="0"/>
              <a:t>L = </a:t>
            </a:r>
            <a:r>
              <a:rPr lang="en-US" sz="2400" dirty="0"/>
              <a:t>4</a:t>
            </a:r>
            <a:r>
              <a:rPr lang="en-US" sz="2400" dirty="0" smtClean="0"/>
              <a:t> dB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242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Noise</a:t>
            </a:r>
          </a:p>
          <a:p>
            <a:pPr lvl="1"/>
            <a:r>
              <a:rPr lang="en-US" dirty="0" smtClean="0"/>
              <a:t>Thermal Noise</a:t>
            </a:r>
          </a:p>
          <a:p>
            <a:pPr lvl="1"/>
            <a:r>
              <a:rPr lang="en-US" dirty="0" smtClean="0"/>
              <a:t>Sky Noise</a:t>
            </a:r>
          </a:p>
          <a:p>
            <a:pPr lvl="1"/>
            <a:r>
              <a:rPr lang="en-US" dirty="0" smtClean="0"/>
              <a:t>Ground Noise</a:t>
            </a:r>
          </a:p>
          <a:p>
            <a:pPr lvl="1"/>
            <a:endParaRPr lang="en-US" dirty="0"/>
          </a:p>
          <a:p>
            <a:r>
              <a:rPr lang="en-US" smtClean="0"/>
              <a:t>NEED TO RE-WORK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1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Putting it all together</a:t>
            </a:r>
          </a:p>
          <a:p>
            <a:r>
              <a:rPr lang="en-US" dirty="0" smtClean="0"/>
              <a:t>Ground station signal gain</a:t>
            </a:r>
          </a:p>
          <a:p>
            <a:pPr lvl="1"/>
            <a:r>
              <a:rPr lang="en-US" dirty="0" smtClean="0"/>
              <a:t>AG = 30 dB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Power received at ground station</a:t>
            </a:r>
          </a:p>
          <a:p>
            <a:pPr lvl="1"/>
            <a:r>
              <a:rPr lang="en-US" dirty="0" err="1" smtClean="0"/>
              <a:t>P</a:t>
            </a:r>
            <a:r>
              <a:rPr lang="en-US" baseline="-25000" dirty="0" err="1" smtClean="0"/>
              <a:t>r</a:t>
            </a:r>
            <a:r>
              <a:rPr lang="en-US" dirty="0" smtClean="0"/>
              <a:t> = EIRP – FSL – AL – PL + AG</a:t>
            </a:r>
          </a:p>
          <a:p>
            <a:pPr lvl="1"/>
            <a:r>
              <a:rPr lang="en-US" dirty="0" err="1" smtClean="0"/>
              <a:t>P</a:t>
            </a:r>
            <a:r>
              <a:rPr lang="en-US" baseline="-25000" dirty="0" err="1" smtClean="0"/>
              <a:t>r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1 </a:t>
            </a:r>
            <a:r>
              <a:rPr lang="en-US" dirty="0" err="1" smtClean="0"/>
              <a:t>dBW</a:t>
            </a:r>
            <a:r>
              <a:rPr lang="en-US" dirty="0" smtClean="0"/>
              <a:t> – 158 dB – 3 dB – 4 dB + 30 dB </a:t>
            </a:r>
            <a:r>
              <a:rPr lang="en-US" dirty="0"/>
              <a:t>= </a:t>
            </a:r>
            <a:r>
              <a:rPr lang="en-US" dirty="0" smtClean="0"/>
              <a:t>-134 </a:t>
            </a:r>
            <a:r>
              <a:rPr lang="en-US" dirty="0" err="1" smtClean="0"/>
              <a:t>dBW</a:t>
            </a:r>
            <a:r>
              <a:rPr lang="en-US" dirty="0" smtClean="0"/>
              <a:t> = 40 </a:t>
            </a:r>
            <a:r>
              <a:rPr lang="en-US" dirty="0" err="1" smtClean="0"/>
              <a:t>fW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1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Putting it all together</a:t>
            </a:r>
          </a:p>
          <a:p>
            <a:r>
              <a:rPr lang="en-US" dirty="0" smtClean="0"/>
              <a:t>Signal to noise</a:t>
            </a:r>
          </a:p>
          <a:p>
            <a:pPr lvl="1"/>
            <a:r>
              <a:rPr lang="en-US" dirty="0" err="1" smtClean="0"/>
              <a:t>P</a:t>
            </a:r>
            <a:r>
              <a:rPr lang="en-US" baseline="-25000" dirty="0" err="1" smtClean="0"/>
              <a:t>r</a:t>
            </a:r>
            <a:r>
              <a:rPr lang="en-US" dirty="0" smtClean="0"/>
              <a:t> = 40 × 10 </a:t>
            </a:r>
            <a:r>
              <a:rPr lang="en-US" baseline="30000" dirty="0" smtClean="0"/>
              <a:t>-15</a:t>
            </a:r>
            <a:r>
              <a:rPr lang="en-US" dirty="0" smtClean="0"/>
              <a:t> W</a:t>
            </a:r>
          </a:p>
          <a:p>
            <a:pPr lvl="1"/>
            <a:r>
              <a:rPr lang="en-US" dirty="0" smtClean="0"/>
              <a:t>B = 115 kbps</a:t>
            </a:r>
          </a:p>
          <a:p>
            <a:pPr lvl="1"/>
            <a:r>
              <a:rPr lang="en-US" dirty="0" err="1" smtClean="0"/>
              <a:t>k</a:t>
            </a:r>
            <a:r>
              <a:rPr lang="en-US" baseline="-25000" dirty="0" err="1" smtClean="0"/>
              <a:t>B</a:t>
            </a:r>
            <a:r>
              <a:rPr lang="en-US" dirty="0" smtClean="0"/>
              <a:t> = 1.381 </a:t>
            </a:r>
            <a:r>
              <a:rPr lang="en-US" dirty="0"/>
              <a:t>× </a:t>
            </a:r>
            <a:r>
              <a:rPr lang="en-US" dirty="0" smtClean="0"/>
              <a:t>10 </a:t>
            </a:r>
            <a:r>
              <a:rPr lang="en-US" baseline="30000" dirty="0" smtClean="0"/>
              <a:t>-23</a:t>
            </a:r>
            <a:r>
              <a:rPr lang="en-US" dirty="0" smtClean="0"/>
              <a:t> J/K</a:t>
            </a:r>
            <a:endParaRPr lang="en-US" dirty="0"/>
          </a:p>
          <a:p>
            <a:pPr lvl="1"/>
            <a:r>
              <a:rPr lang="en-US" dirty="0" smtClean="0"/>
              <a:t>T = yet to be determined</a:t>
            </a:r>
          </a:p>
          <a:p>
            <a:endParaRPr lang="en-US" dirty="0"/>
          </a:p>
          <a:p>
            <a:r>
              <a:rPr lang="en-US" dirty="0" smtClean="0"/>
              <a:t>Bit Error Probability</a:t>
            </a:r>
          </a:p>
          <a:p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069" y="2175538"/>
            <a:ext cx="2565400" cy="1054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42064" y="2495966"/>
            <a:ext cx="2347951" cy="461665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E</a:t>
            </a:r>
            <a:r>
              <a:rPr lang="en-US" sz="2400" baseline="-25000" dirty="0" err="1" smtClean="0"/>
              <a:t>b</a:t>
            </a:r>
            <a:r>
              <a:rPr lang="en-US" sz="2400" dirty="0" smtClean="0"/>
              <a:t>/N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 = ?</a:t>
            </a:r>
            <a:endParaRPr lang="en-US" sz="2400" dirty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507" y="4753048"/>
            <a:ext cx="4025900" cy="1422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46794" y="5232807"/>
            <a:ext cx="2347951" cy="461665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P</a:t>
            </a:r>
            <a:r>
              <a:rPr lang="en-US" sz="2400" baseline="-25000" dirty="0" err="1" smtClean="0"/>
              <a:t>e</a:t>
            </a:r>
            <a:r>
              <a:rPr lang="en-US" sz="2400" dirty="0" smtClean="0"/>
              <a:t>= Something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990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Aerospace’s ADV radio and ground network</a:t>
            </a:r>
          </a:p>
          <a:p>
            <a:pPr lvl="1"/>
            <a:r>
              <a:rPr lang="en-US" dirty="0" smtClean="0"/>
              <a:t>Proven downlink 10-15 MB per 24 hour period for LEO satellite (TRL 9)</a:t>
            </a:r>
          </a:p>
          <a:p>
            <a:endParaRPr lang="en-US" dirty="0" smtClean="0"/>
          </a:p>
          <a:p>
            <a:r>
              <a:rPr lang="en-US" dirty="0" err="1" smtClean="0"/>
              <a:t>AsterLabs</a:t>
            </a:r>
            <a:r>
              <a:rPr lang="en-US" dirty="0" smtClean="0"/>
              <a:t> comparison</a:t>
            </a:r>
          </a:p>
          <a:p>
            <a:pPr lvl="1"/>
            <a:r>
              <a:rPr lang="en-US" dirty="0"/>
              <a:t>Same operating </a:t>
            </a:r>
            <a:r>
              <a:rPr lang="en-US" dirty="0" smtClean="0"/>
              <a:t>frequency (914.7 Hz)</a:t>
            </a:r>
          </a:p>
          <a:p>
            <a:pPr lvl="1"/>
            <a:r>
              <a:rPr lang="en-US" dirty="0" smtClean="0"/>
              <a:t>Closed link-budget with 1.2 W antenna at 650 km altitude</a:t>
            </a:r>
          </a:p>
          <a:p>
            <a:pPr lvl="1"/>
            <a:r>
              <a:rPr lang="en-US" dirty="0" smtClean="0"/>
              <a:t>10 MB per 24 hour period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92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Design Contributions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8221" y="1227551"/>
            <a:ext cx="10714995" cy="1725961"/>
          </a:xfrm>
        </p:spPr>
        <p:txBody>
          <a:bodyPr>
            <a:normAutofit/>
          </a:bodyPr>
          <a:lstStyle/>
          <a:p>
            <a:r>
              <a:rPr lang="en-US" dirty="0" smtClean="0"/>
              <a:t>Initial Power Requirements</a:t>
            </a:r>
          </a:p>
          <a:p>
            <a:r>
              <a:rPr lang="en-US" dirty="0" smtClean="0"/>
              <a:t>Power Components and Space Heritage</a:t>
            </a:r>
          </a:p>
          <a:p>
            <a:pPr lvl="1"/>
            <a:r>
              <a:rPr lang="en-US" dirty="0" err="1" smtClean="0"/>
              <a:t>GomSpace</a:t>
            </a:r>
            <a:r>
              <a:rPr lang="en-US" dirty="0" smtClean="0"/>
              <a:t> vs </a:t>
            </a:r>
            <a:r>
              <a:rPr lang="en-US" dirty="0" err="1" smtClean="0"/>
              <a:t>ClydeSpace</a:t>
            </a:r>
            <a:endParaRPr lang="en-US" dirty="0" smtClean="0"/>
          </a:p>
          <a:p>
            <a:pPr lvl="1"/>
            <a:r>
              <a:rPr lang="en-US" dirty="0" smtClean="0"/>
              <a:t>Product Research &amp; </a:t>
            </a:r>
            <a:r>
              <a:rPr lang="en-US" dirty="0"/>
              <a:t>D</a:t>
            </a:r>
            <a:r>
              <a:rPr lang="en-US" dirty="0" smtClean="0"/>
              <a:t>etermination</a:t>
            </a:r>
          </a:p>
          <a:p>
            <a:pPr lvl="1"/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221" y="2953512"/>
            <a:ext cx="7140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Solar Panel Configuration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Power Supply and Budget Modeling</a:t>
            </a:r>
          </a:p>
          <a:p>
            <a:pPr>
              <a:buClr>
                <a:schemeClr val="accent3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17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Teams are most efficient when there is good communication</a:t>
            </a:r>
          </a:p>
          <a:p>
            <a:pPr lvl="1"/>
            <a:r>
              <a:rPr lang="en-US" dirty="0" smtClean="0"/>
              <a:t>Best way to communicate is having everyone working together in same location/time</a:t>
            </a:r>
          </a:p>
          <a:p>
            <a:pPr lvl="1"/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8221" y="2057400"/>
            <a:ext cx="1034186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Well organized documentation is key to team’s success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Strong leadership is more critical than most people think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Outside obligations take away from the quality of the project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There’s always something you missed or don’t fully understand about a project. Review data sheets multiple times. If you think you understand a product within the first hour of reviewing it… you probably don’t truly know half of it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Sometimes your theoretical calculations are the best results you can get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Everyone will have their separate way of modeling a situation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Look for provided sources before you attempt to calculate everything for yourself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19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1"/>
            <a:ext cx="6844279" cy="516072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Redundancy in design is imperative</a:t>
            </a:r>
          </a:p>
          <a:p>
            <a:r>
              <a:rPr lang="en-US" dirty="0" smtClean="0"/>
              <a:t>Computer software is nice, but don’t lose faith in your own calculations</a:t>
            </a:r>
          </a:p>
          <a:p>
            <a:r>
              <a:rPr lang="en-US" dirty="0" smtClean="0"/>
              <a:t>Power determination in space is challenging</a:t>
            </a:r>
          </a:p>
          <a:p>
            <a:r>
              <a:rPr lang="en-US" dirty="0" smtClean="0"/>
              <a:t>Time management skills</a:t>
            </a:r>
          </a:p>
          <a:p>
            <a:pPr lvl="1"/>
            <a:r>
              <a:rPr lang="en-US" dirty="0" smtClean="0"/>
              <a:t>Balancing a long term project proved more challenging than I had initially though</a:t>
            </a:r>
          </a:p>
          <a:p>
            <a:pPr lvl="1"/>
            <a:r>
              <a:rPr lang="en-US" dirty="0" smtClean="0"/>
              <a:t>Creates a need to prioritize</a:t>
            </a:r>
          </a:p>
          <a:p>
            <a:r>
              <a:rPr lang="en-US" dirty="0" smtClean="0"/>
              <a:t>Learning is life-long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93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Established a foundation of teamwork amongst SOCRATES </a:t>
            </a:r>
            <a:r>
              <a:rPr lang="en-US" dirty="0" err="1" smtClean="0"/>
              <a:t>subteams</a:t>
            </a:r>
            <a:endParaRPr lang="en-US" dirty="0" smtClean="0"/>
          </a:p>
          <a:p>
            <a:pPr lvl="1"/>
            <a:r>
              <a:rPr lang="en-US" dirty="0" smtClean="0"/>
              <a:t>Made it simpler to ask for help</a:t>
            </a:r>
          </a:p>
          <a:p>
            <a:pPr lvl="1"/>
            <a:r>
              <a:rPr lang="en-US" dirty="0" smtClean="0"/>
              <a:t>Willingness to step out of comfort zone to assist teammates with engineering tasks</a:t>
            </a:r>
          </a:p>
          <a:p>
            <a:r>
              <a:rPr lang="en-US" dirty="0" smtClean="0"/>
              <a:t>Presented a platform to convey ideas and motivations individually, but with a common end goal</a:t>
            </a:r>
          </a:p>
          <a:p>
            <a:r>
              <a:rPr lang="en-US" dirty="0" smtClean="0"/>
              <a:t>Established relationships within industry</a:t>
            </a:r>
          </a:p>
          <a:p>
            <a:pPr lvl="1"/>
            <a:r>
              <a:rPr lang="en-US" dirty="0" smtClean="0"/>
              <a:t>Company consulting for item specifics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0" y="4170362"/>
            <a:ext cx="609600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5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Design Contribution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Structure Contributions:</a:t>
            </a:r>
          </a:p>
          <a:p>
            <a:pPr lvl="1"/>
            <a:r>
              <a:rPr lang="en-US" dirty="0" smtClean="0"/>
              <a:t>Performed thermal analysis throughout the orbit using STK SEET (Space Environment and Effects Tool)</a:t>
            </a:r>
          </a:p>
          <a:p>
            <a:pPr lvl="2"/>
            <a:r>
              <a:rPr lang="en-US" dirty="0" smtClean="0"/>
              <a:t>Used to determine surface temperatures and required heat shielding</a:t>
            </a:r>
          </a:p>
          <a:p>
            <a:pPr lvl="2"/>
            <a:r>
              <a:rPr lang="en-US" dirty="0" smtClean="0"/>
              <a:t>Studied the lighting, penumbra, and umbra durations for a broader understanding of the solar power available, as well as the thermal activity during orbit</a:t>
            </a:r>
          </a:p>
          <a:p>
            <a:r>
              <a:rPr lang="en-US" dirty="0" smtClean="0"/>
              <a:t>Power Contributions:</a:t>
            </a:r>
          </a:p>
          <a:p>
            <a:pPr lvl="1"/>
            <a:r>
              <a:rPr lang="en-US" dirty="0" smtClean="0"/>
              <a:t>Performed case studies for needed components</a:t>
            </a:r>
          </a:p>
          <a:p>
            <a:pPr lvl="1"/>
            <a:r>
              <a:rPr lang="en-US" dirty="0" smtClean="0"/>
              <a:t>Evaluated the options available to select the correct components to satisfy the needs of the other subsystems depending on power consumptions</a:t>
            </a:r>
          </a:p>
          <a:p>
            <a:pPr lvl="1"/>
            <a:r>
              <a:rPr lang="en-US" dirty="0" smtClean="0"/>
              <a:t>Worked with other team members to create a power budget for SOCRATES</a:t>
            </a:r>
          </a:p>
          <a:p>
            <a:pPr lvl="1"/>
            <a:r>
              <a:rPr lang="en-US" dirty="0" smtClean="0"/>
              <a:t>Calculated internal energy dissipation (0.32 W)</a:t>
            </a:r>
          </a:p>
          <a:p>
            <a:r>
              <a:rPr lang="en-US" dirty="0" smtClean="0"/>
              <a:t>General research on various different systems and power requirements</a:t>
            </a:r>
          </a:p>
          <a:p>
            <a:r>
              <a:rPr lang="en-US" dirty="0" smtClean="0"/>
              <a:t>Individual Time Commitment: ~6hrs/week , 16 weeks, ~96 hours 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85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Motivation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Derived Requirements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Shall </a:t>
            </a:r>
            <a:r>
              <a:rPr lang="en-US" sz="2000" dirty="0"/>
              <a:t>accept </a:t>
            </a:r>
            <a:r>
              <a:rPr lang="en-US" sz="2000" dirty="0" smtClean="0"/>
              <a:t>“GRID” </a:t>
            </a:r>
            <a:r>
              <a:rPr lang="en-US" sz="2000" dirty="0"/>
              <a:t>as a payload</a:t>
            </a:r>
          </a:p>
          <a:p>
            <a:pPr lvl="2"/>
            <a:r>
              <a:rPr lang="en-US" sz="1800" dirty="0"/>
              <a:t>Supplies payload with power </a:t>
            </a:r>
            <a:r>
              <a:rPr lang="en-US" sz="1800" dirty="0" smtClean="0"/>
              <a:t>(5Whr) </a:t>
            </a:r>
          </a:p>
          <a:p>
            <a:pPr lvl="2"/>
            <a:r>
              <a:rPr lang="en-US" sz="1800" dirty="0" smtClean="0"/>
              <a:t>Communicates with payload (via CAN bus)</a:t>
            </a:r>
          </a:p>
          <a:p>
            <a:pPr lvl="2"/>
            <a:r>
              <a:rPr lang="en-US" sz="1800" dirty="0" smtClean="0"/>
              <a:t>Provides GRID with environmental </a:t>
            </a:r>
            <a:r>
              <a:rPr lang="en-US" sz="1800" dirty="0"/>
              <a:t>data (time, attitude, position) </a:t>
            </a:r>
          </a:p>
          <a:p>
            <a:pPr lvl="2"/>
            <a:r>
              <a:rPr lang="en-US" sz="1800" dirty="0" smtClean="0"/>
              <a:t>Compiles and transmits data </a:t>
            </a:r>
            <a:r>
              <a:rPr lang="en-US" sz="1800" dirty="0"/>
              <a:t>from </a:t>
            </a:r>
            <a:r>
              <a:rPr lang="en-US" sz="1800" dirty="0" smtClean="0"/>
              <a:t>GRID to ground </a:t>
            </a:r>
            <a:r>
              <a:rPr lang="en-US" sz="1800" dirty="0"/>
              <a:t>network</a:t>
            </a:r>
          </a:p>
          <a:p>
            <a:endParaRPr lang="en-US" sz="2800" dirty="0"/>
          </a:p>
          <a:p>
            <a:pPr lvl="1"/>
            <a:r>
              <a:rPr lang="en-US" sz="2000" dirty="0"/>
              <a:t>Shall meet </a:t>
            </a:r>
            <a:r>
              <a:rPr lang="en-US" sz="2000" dirty="0" smtClean="0">
                <a:hlinkClick r:id="rId3" action="ppaction://hlinkfile"/>
              </a:rPr>
              <a:t>NASA CubeSat Launch Initiative</a:t>
            </a:r>
            <a:r>
              <a:rPr lang="en-US" sz="2000" dirty="0" smtClean="0"/>
              <a:t> requirements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91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Engineering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1"/>
            <a:ext cx="6425179" cy="232844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Studied material properties to determine a passive method of thermal control</a:t>
            </a:r>
          </a:p>
          <a:p>
            <a:pPr lvl="1"/>
            <a:r>
              <a:rPr lang="en-US" dirty="0" smtClean="0"/>
              <a:t>Absorptivity and Emissivity of materials on SOCRATES surface</a:t>
            </a:r>
          </a:p>
          <a:p>
            <a:r>
              <a:rPr lang="en-US" dirty="0" smtClean="0"/>
              <a:t>STK SEET (Space Environment and Effects Tool)</a:t>
            </a:r>
          </a:p>
          <a:p>
            <a:pPr lvl="1"/>
            <a:r>
              <a:rPr lang="en-US" dirty="0" smtClean="0"/>
              <a:t>In addition to the shared files from Jacob’s STK analysis</a:t>
            </a:r>
          </a:p>
          <a:p>
            <a:pPr lvl="1"/>
            <a:r>
              <a:rPr lang="en-US" dirty="0" smtClean="0"/>
              <a:t>Analysis of the incident radiation</a:t>
            </a:r>
          </a:p>
          <a:p>
            <a:pPr lvl="1"/>
            <a:r>
              <a:rPr lang="en-US" dirty="0" smtClean="0"/>
              <a:t>Analysis of Space Vehicle temperatures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Janak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36" y="3720134"/>
            <a:ext cx="5840209" cy="30235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812" y="1566520"/>
            <a:ext cx="5502188" cy="347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332054"/>
            <a:ext cx="10714995" cy="5160723"/>
          </a:xfrm>
        </p:spPr>
        <p:txBody>
          <a:bodyPr/>
          <a:lstStyle/>
          <a:p>
            <a:r>
              <a:rPr lang="en-US" dirty="0"/>
              <a:t>don't reinvent the </a:t>
            </a:r>
            <a:r>
              <a:rPr lang="en-US" dirty="0" smtClean="0"/>
              <a:t>wheel</a:t>
            </a:r>
          </a:p>
          <a:p>
            <a:r>
              <a:rPr lang="en-US" dirty="0" smtClean="0"/>
              <a:t>You can never know too much</a:t>
            </a:r>
          </a:p>
          <a:p>
            <a:r>
              <a:rPr lang="en-US" dirty="0" smtClean="0"/>
              <a:t>Don’t be afraid to ask </a:t>
            </a:r>
          </a:p>
          <a:p>
            <a:pPr lvl="1"/>
            <a:r>
              <a:rPr lang="en-US" dirty="0" smtClean="0"/>
              <a:t>(its okay to not know everything)</a:t>
            </a:r>
          </a:p>
          <a:p>
            <a:r>
              <a:rPr lang="en-US" dirty="0" smtClean="0"/>
              <a:t>Double Check EVERYTHING!!!!!!!!!!!!</a:t>
            </a:r>
          </a:p>
          <a:p>
            <a:r>
              <a:rPr lang="en-US" dirty="0" smtClean="0"/>
              <a:t>Remember to have fun</a:t>
            </a:r>
          </a:p>
          <a:p>
            <a:pPr lvl="1"/>
            <a:r>
              <a:rPr lang="en-US" dirty="0" smtClean="0"/>
              <a:t>But only so much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86446" y="6238861"/>
            <a:ext cx="74893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prstClr val="white"/>
                </a:solidFill>
              </a:rPr>
              <a:t>https://trimaps.com/custom-map-users/interactive-map-made-easy-for-developers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314" y="1878840"/>
            <a:ext cx="5029902" cy="281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22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Individual Design 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GPS</a:t>
            </a:r>
          </a:p>
          <a:p>
            <a:pPr lvl="1"/>
            <a:r>
              <a:rPr lang="en-US" dirty="0" smtClean="0"/>
              <a:t>Parts Choice </a:t>
            </a:r>
          </a:p>
          <a:p>
            <a:pPr lvl="1"/>
            <a:r>
              <a:rPr lang="en-US" dirty="0" smtClean="0"/>
              <a:t>Antenna Choice </a:t>
            </a:r>
          </a:p>
          <a:p>
            <a:r>
              <a:rPr lang="en-US" dirty="0" smtClean="0"/>
              <a:t>Attitude determination </a:t>
            </a:r>
          </a:p>
          <a:p>
            <a:pPr lvl="1"/>
            <a:r>
              <a:rPr lang="en-US" dirty="0" smtClean="0"/>
              <a:t>Initial Research  on Algorithm </a:t>
            </a:r>
          </a:p>
          <a:p>
            <a:r>
              <a:rPr lang="en-US" dirty="0" smtClean="0"/>
              <a:t>STK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87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for on CubeSat</a:t>
            </a:r>
          </a:p>
          <a:p>
            <a:pPr lvl="1"/>
            <a:r>
              <a:rPr lang="en-US" dirty="0"/>
              <a:t>Model</a:t>
            </a:r>
          </a:p>
          <a:p>
            <a:pPr lvl="1"/>
            <a:r>
              <a:rPr lang="en-US" dirty="0"/>
              <a:t>Power Budget  </a:t>
            </a:r>
          </a:p>
          <a:p>
            <a:pPr lvl="1"/>
            <a:r>
              <a:rPr lang="en-US" dirty="0"/>
              <a:t>Link Budget </a:t>
            </a:r>
          </a:p>
          <a:p>
            <a:pPr lvl="1"/>
            <a:r>
              <a:rPr lang="en-US" dirty="0"/>
              <a:t>GPS Verification </a:t>
            </a:r>
          </a:p>
          <a:p>
            <a:r>
              <a:rPr lang="en-US" dirty="0" smtClean="0"/>
              <a:t>Very Powerful</a:t>
            </a:r>
          </a:p>
          <a:p>
            <a:r>
              <a:rPr lang="en-US" dirty="0" smtClean="0"/>
              <a:t>Not just used for Space Applications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31" t="-4151" r="23083" b="-2"/>
          <a:stretch/>
        </p:blipFill>
        <p:spPr>
          <a:xfrm>
            <a:off x="6578481" y="1338347"/>
            <a:ext cx="4626094" cy="493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8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Design 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Attitude determination</a:t>
            </a:r>
          </a:p>
          <a:p>
            <a:pPr lvl="1"/>
            <a:r>
              <a:rPr lang="en-US" dirty="0" smtClean="0"/>
              <a:t>Initial research into hardware</a:t>
            </a:r>
          </a:p>
          <a:p>
            <a:r>
              <a:rPr lang="en-US" dirty="0" smtClean="0"/>
              <a:t>Passive Magnetic Attitude Control System</a:t>
            </a:r>
          </a:p>
          <a:p>
            <a:pPr lvl="1"/>
            <a:r>
              <a:rPr lang="en-US" dirty="0" smtClean="0"/>
              <a:t>Research</a:t>
            </a:r>
          </a:p>
          <a:p>
            <a:pPr lvl="1"/>
            <a:r>
              <a:rPr lang="en-US" dirty="0"/>
              <a:t>Materials </a:t>
            </a:r>
            <a:r>
              <a:rPr lang="en-US" dirty="0" smtClean="0"/>
              <a:t>Sourcing</a:t>
            </a:r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 simulation and verification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81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Importance of Consistency</a:t>
            </a:r>
          </a:p>
          <a:p>
            <a:pPr lvl="1"/>
            <a:r>
              <a:rPr lang="en-US" dirty="0" smtClean="0"/>
              <a:t>Being gone for ~1 month on a 3-month projects makes things difficult</a:t>
            </a:r>
          </a:p>
          <a:p>
            <a:r>
              <a:rPr lang="en-US" dirty="0" smtClean="0"/>
              <a:t>Organization makes your life easier</a:t>
            </a:r>
          </a:p>
          <a:p>
            <a:r>
              <a:rPr lang="en-US" dirty="0" smtClean="0"/>
              <a:t>People want to help (so ask questions)</a:t>
            </a:r>
          </a:p>
          <a:p>
            <a:r>
              <a:rPr lang="en-US" dirty="0" smtClean="0"/>
              <a:t>Space is difficult</a:t>
            </a:r>
          </a:p>
          <a:p>
            <a:r>
              <a:rPr lang="en-US" dirty="0" smtClean="0"/>
              <a:t>Never stop learning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96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1443" y="4740773"/>
            <a:ext cx="4089716" cy="62531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This slide intentionally left blank.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287000" y="132347"/>
            <a:ext cx="1804737" cy="1227221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8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1443" y="4740773"/>
            <a:ext cx="4089716" cy="62531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This slide intentionally left blank.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287000" y="132347"/>
            <a:ext cx="1804737" cy="1227221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40" y="838200"/>
            <a:ext cx="4968240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201">
            <a:off x="1528883" y="2863930"/>
            <a:ext cx="687585" cy="91678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4306824" y="1783080"/>
            <a:ext cx="731520" cy="832104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4306824" y="2615184"/>
            <a:ext cx="1097280" cy="347472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4306824" y="1947672"/>
            <a:ext cx="1392936" cy="667512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306824" y="2615184"/>
            <a:ext cx="1392936" cy="0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4306824" y="2199132"/>
            <a:ext cx="146304" cy="416052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4306824" y="2627335"/>
            <a:ext cx="696468" cy="445049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4306824" y="2612837"/>
            <a:ext cx="228600" cy="253807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67" b="92267" l="4400" r="84400">
                        <a14:foregroundMark x1="4400" y1="91733" x2="4400" y2="91733"/>
                        <a14:foregroundMark x1="5600" y1="92533" x2="13800" y2="83733"/>
                        <a14:foregroundMark x1="5000" y1="90400" x2="13800" y2="77333"/>
                        <a14:foregroundMark x1="25200" y1="83733" x2="14400" y2="37867"/>
                        <a14:foregroundMark x1="18200" y1="13600" x2="9400" y2="13600"/>
                        <a14:foregroundMark x1="10400" y1="35733" x2="20400" y2="71467"/>
                        <a14:foregroundMark x1="28600" y1="83733" x2="50000" y2="84533"/>
                        <a14:foregroundMark x1="51600" y1="84533" x2="70800" y2="76533"/>
                        <a14:foregroundMark x1="72400" y1="74400" x2="84400" y2="53867"/>
                        <a14:foregroundMark x1="83400" y1="53067" x2="75200" y2="18933"/>
                        <a14:foregroundMark x1="74600" y1="18133" x2="60400" y2="3467"/>
                        <a14:foregroundMark x1="60800" y1="4267" x2="38400" y2="10667"/>
                        <a14:foregroundMark x1="38400" y1="10667" x2="17000" y2="35733"/>
                        <a14:backgroundMark x1="21400" y1="10667" x2="21400" y2="10667"/>
                        <a14:backgroundMark x1="27000" y1="8533" x2="7800" y2="42933"/>
                        <a14:backgroundMark x1="17600" y1="81600" x2="30800" y2="99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77" y="2490627"/>
            <a:ext cx="1941495" cy="1456121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H="1">
            <a:off x="2002536" y="2615184"/>
            <a:ext cx="2304288" cy="603504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856923" y="4333952"/>
            <a:ext cx="43269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prstClr val="white"/>
                </a:solidFill>
                <a:latin typeface="Impact" panose="020B0806030902050204" pitchFamily="34" charset="0"/>
              </a:rPr>
              <a:t>THE END</a:t>
            </a:r>
            <a:endParaRPr lang="en-US" sz="8000" dirty="0">
              <a:solidFill>
                <a:prstClr val="white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19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923 -0.00254 L -0.14923 -0.00254 C -0.14701 -0.00208 -0.1448 -0.00115 -0.14258 -0.00115 C -0.12865 -0.00115 -0.12969 -0.00139 -0.12084 -0.00393 C -0.11876 -0.00532 -0.1168 -0.00694 -0.11485 -0.00787 C -0.11381 -0.00833 -0.11277 -0.00879 -0.11186 -0.00926 C -0.10626 -0.01574 -0.11316 -0.00787 -0.10652 -0.01458 C -0.10574 -0.01527 -0.10508 -0.01643 -0.1043 -0.01713 C -0.09975 -0.01689 -0.09532 -0.01689 -0.09076 -0.01597 C -0.08972 -0.01574 -0.08881 -0.01389 -0.08777 -0.01319 C -0.08633 -0.01227 -0.08334 -0.01064 -0.08334 -0.01064 C -0.08217 -0.00856 -0.08048 -0.00509 -0.07878 -0.00393 C -0.07761 -0.00301 -0.07631 -0.00301 -0.07501 -0.00254 C -0.07032 -0.00301 -0.0655 -0.00324 -0.06081 -0.00393 C -0.06003 -0.00393 -0.05938 -0.00486 -0.0586 -0.00532 C -0.05756 -0.00578 -0.05652 -0.00602 -0.05561 -0.00648 C -0.05482 -0.0074 -0.05417 -0.00856 -0.05326 -0.00926 C -0.04441 -0.0162 -0.03399 -0.01273 -0.02488 -0.01319 C -0.01876 -0.00972 -0.01212 -0.00879 -0.00678 -0.00254 C -0.00613 -0.00162 -0.00548 -0.00023 -0.00456 -2.59259E-6 C -0.00313 0.0007 -0.00157 -2.59259E-6 -7.91667E-6 -2.59259E-6 " pathEditMode="relative" ptsTypes="AAAAAAAAAAAAAAAAAAA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3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23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43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3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66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91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16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41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66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66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81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810"/>
                            </p:stCondLst>
                            <p:childTnLst>
                              <p:par>
                                <p:cTn id="4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810"/>
                            </p:stCondLst>
                            <p:childTnLst>
                              <p:par>
                                <p:cTn id="5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810"/>
                            </p:stCondLst>
                            <p:childTnLst>
                              <p:par>
                                <p:cTn id="5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810"/>
                            </p:stCondLst>
                            <p:childTnLst>
                              <p:par>
                                <p:cTn id="5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810"/>
                            </p:stCondLst>
                            <p:childTnLst>
                              <p:par>
                                <p:cTn id="5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81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81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810"/>
                            </p:stCondLst>
                            <p:childTnLst>
                              <p:par>
                                <p:cTn id="6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810"/>
                            </p:stCondLst>
                            <p:childTnLst>
                              <p:par>
                                <p:cTn id="7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6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Goals</a:t>
            </a:r>
            <a:endParaRPr lang="en-US" sz="2400" dirty="0"/>
          </a:p>
          <a:p>
            <a:pPr lvl="1"/>
            <a:r>
              <a:rPr lang="en-US" dirty="0" smtClean="0"/>
              <a:t>Successfully carry GRID into LEO </a:t>
            </a:r>
          </a:p>
          <a:p>
            <a:pPr lvl="2"/>
            <a:r>
              <a:rPr lang="en-US" dirty="0" smtClean="0"/>
              <a:t>Utilize subsystems to support GRID and transmit data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“Off-the-Shelf”</a:t>
            </a:r>
          </a:p>
          <a:p>
            <a:pPr lvl="1"/>
            <a:r>
              <a:rPr lang="en-US" dirty="0" smtClean="0"/>
              <a:t>Focus on data rather than hardware</a:t>
            </a:r>
          </a:p>
          <a:p>
            <a:pPr lvl="1"/>
            <a:r>
              <a:rPr lang="en-US" dirty="0" smtClean="0"/>
              <a:t>Proven space heritage</a:t>
            </a:r>
          </a:p>
          <a:p>
            <a:pPr lvl="1"/>
            <a:r>
              <a:rPr lang="en-US" dirty="0" smtClean="0"/>
              <a:t>Corporate support for products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400" dirty="0" err="1" smtClean="0"/>
              <a:t>Subteams</a:t>
            </a:r>
            <a:endParaRPr lang="en-US" sz="2400" dirty="0" smtClean="0"/>
          </a:p>
          <a:p>
            <a:pPr lvl="1"/>
            <a:r>
              <a:rPr lang="en-US" dirty="0" smtClean="0"/>
              <a:t>Individuals become specialists for their subsystem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71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heme1" id="{4DC015B6-F420-4CE0-B51C-21BE6322361F}" vid="{1413F7E4-2720-4250-A1CE-68DF955E7FCD}"/>
    </a:ext>
  </a:extLst>
</a:theme>
</file>

<file path=ppt/theme/theme2.xml><?xml version="1.0" encoding="utf-8"?>
<a:theme xmlns:a="http://schemas.openxmlformats.org/drawingml/2006/main" name="1_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heme1" id="{4DC015B6-F420-4CE0-B51C-21BE6322361F}" vid="{1413F7E4-2720-4250-A1CE-68DF955E7FCD}"/>
    </a:ext>
  </a:extLst>
</a:theme>
</file>

<file path=ppt/theme/theme3.xml><?xml version="1.0" encoding="utf-8"?>
<a:theme xmlns:a="http://schemas.openxmlformats.org/drawingml/2006/main" name="2_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heme1" id="{4DC015B6-F420-4CE0-B51C-21BE6322361F}" vid="{1413F7E4-2720-4250-A1CE-68DF955E7FCD}"/>
    </a:ext>
  </a:extLst>
</a:theme>
</file>

<file path=ppt/theme/theme4.xml><?xml version="1.0" encoding="utf-8"?>
<a:theme xmlns:a="http://schemas.openxmlformats.org/drawingml/2006/main" name="3_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heme1" id="{4DC015B6-F420-4CE0-B51C-21BE6322361F}" vid="{1413F7E4-2720-4250-A1CE-68DF955E7FCD}"/>
    </a:ext>
  </a:extLst>
</a:theme>
</file>

<file path=ppt/theme/theme5.xml><?xml version="1.0" encoding="utf-8"?>
<a:theme xmlns:a="http://schemas.openxmlformats.org/drawingml/2006/main" name="4_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heme1" id="{4DC015B6-F420-4CE0-B51C-21BE6322361F}" vid="{1413F7E4-2720-4250-A1CE-68DF955E7FCD}"/>
    </a:ext>
  </a:extLst>
</a:theme>
</file>

<file path=ppt/theme/theme6.xml><?xml version="1.0" encoding="utf-8"?>
<a:theme xmlns:a="http://schemas.openxmlformats.org/drawingml/2006/main" name="5_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heme1" id="{4DC015B6-F420-4CE0-B51C-21BE6322361F}" vid="{1413F7E4-2720-4250-A1CE-68DF955E7FCD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5015</TotalTime>
  <Words>4151</Words>
  <Application>Microsoft Office PowerPoint</Application>
  <PresentationFormat>Custom</PresentationFormat>
  <Paragraphs>945</Paragraphs>
  <Slides>87</Slides>
  <Notes>19</Notes>
  <HiddenSlides>0</HiddenSlides>
  <MMClips>1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87</vt:i4>
      </vt:variant>
    </vt:vector>
  </HeadingPairs>
  <TitlesOfParts>
    <vt:vector size="93" baseType="lpstr">
      <vt:lpstr>Theme1</vt:lpstr>
      <vt:lpstr>1_Theme1</vt:lpstr>
      <vt:lpstr>2_Theme1</vt:lpstr>
      <vt:lpstr>3_Theme1</vt:lpstr>
      <vt:lpstr>4_Theme1</vt:lpstr>
      <vt:lpstr>5_Theme1</vt:lpstr>
      <vt:lpstr>Socrates</vt:lpstr>
      <vt:lpstr>Agenda</vt:lpstr>
      <vt:lpstr>Introduction</vt:lpstr>
      <vt:lpstr>Motivation</vt:lpstr>
      <vt:lpstr>Motivation</vt:lpstr>
      <vt:lpstr>Motivation</vt:lpstr>
      <vt:lpstr>Motivation</vt:lpstr>
      <vt:lpstr>Motivation</vt:lpstr>
      <vt:lpstr>Design Approach</vt:lpstr>
      <vt:lpstr>Purchases </vt:lpstr>
      <vt:lpstr>Budget</vt:lpstr>
      <vt:lpstr>Final Budget</vt:lpstr>
      <vt:lpstr>Design </vt:lpstr>
      <vt:lpstr>Design - Structure</vt:lpstr>
      <vt:lpstr>Design - Model</vt:lpstr>
      <vt:lpstr>Design - Model</vt:lpstr>
      <vt:lpstr>Design - Structure</vt:lpstr>
      <vt:lpstr>Design - Structure</vt:lpstr>
      <vt:lpstr>Design - Structure</vt:lpstr>
      <vt:lpstr>Design – Block Diagram</vt:lpstr>
      <vt:lpstr>Design - Protocols</vt:lpstr>
      <vt:lpstr>Design - ADCNS</vt:lpstr>
      <vt:lpstr>DESIGN - ADNCS  Overview</vt:lpstr>
      <vt:lpstr>DESIGN ADNCS</vt:lpstr>
      <vt:lpstr>Design - ADNCS</vt:lpstr>
      <vt:lpstr>Design - ADNCS</vt:lpstr>
      <vt:lpstr>Design - ADCNS</vt:lpstr>
      <vt:lpstr>Design - ADCNS</vt:lpstr>
      <vt:lpstr>DESIGN ADNCS</vt:lpstr>
      <vt:lpstr>DESIGN ADNCS</vt:lpstr>
      <vt:lpstr>Design - Communications</vt:lpstr>
      <vt:lpstr>Design - Communications Overview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- Communications Hardware</vt:lpstr>
      <vt:lpstr>Design - Power</vt:lpstr>
      <vt:lpstr>Design – Power</vt:lpstr>
      <vt:lpstr>Design – Power</vt:lpstr>
      <vt:lpstr>Design - Power</vt:lpstr>
      <vt:lpstr>Design - Power</vt:lpstr>
      <vt:lpstr>Design - Power</vt:lpstr>
      <vt:lpstr>Design - Power</vt:lpstr>
      <vt:lpstr>Design – Power Budget</vt:lpstr>
      <vt:lpstr>FMEA - ADNC</vt:lpstr>
      <vt:lpstr>FMEA - Communication</vt:lpstr>
      <vt:lpstr>FMEA - Power</vt:lpstr>
      <vt:lpstr>Conclusion</vt:lpstr>
      <vt:lpstr>What’s next?</vt:lpstr>
      <vt:lpstr>PowerPoint Presentation</vt:lpstr>
      <vt:lpstr>Individual Reports</vt:lpstr>
      <vt:lpstr>Lessons Learned</vt:lpstr>
      <vt:lpstr>Individual Design Contributions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Individual Design Contributions </vt:lpstr>
      <vt:lpstr>Lessons Learned</vt:lpstr>
      <vt:lpstr>Lessons Learned </vt:lpstr>
      <vt:lpstr>Communication</vt:lpstr>
      <vt:lpstr>Individual Design Contribution</vt:lpstr>
      <vt:lpstr>Engineering Methodology</vt:lpstr>
      <vt:lpstr>Lessons Learned</vt:lpstr>
      <vt:lpstr>Individual Design Contributions</vt:lpstr>
      <vt:lpstr>STK</vt:lpstr>
      <vt:lpstr>Individual Design Contributions</vt:lpstr>
      <vt:lpstr>Lessons Learned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CubeSat</dc:title>
  <dc:creator>Charles Denis</dc:creator>
  <cp:lastModifiedBy>Brian Hanson</cp:lastModifiedBy>
  <cp:revision>104</cp:revision>
  <dcterms:created xsi:type="dcterms:W3CDTF">2015-11-20T16:46:02Z</dcterms:created>
  <dcterms:modified xsi:type="dcterms:W3CDTF">2015-12-16T20:45:34Z</dcterms:modified>
</cp:coreProperties>
</file>